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7" r:id="rId5"/>
    <p:sldId id="258" r:id="rId6"/>
    <p:sldId id="259" r:id="rId7"/>
    <p:sldId id="260" r:id="rId8"/>
    <p:sldId id="261" r:id="rId9"/>
    <p:sldId id="262" r:id="rId10"/>
    <p:sldId id="263" r:id="rId11"/>
    <p:sldId id="264" r:id="rId12"/>
    <p:sldId id="276" r:id="rId13"/>
    <p:sldId id="266" r:id="rId14"/>
    <p:sldId id="268" r:id="rId15"/>
    <p:sldId id="269" r:id="rId16"/>
    <p:sldId id="270" r:id="rId17"/>
    <p:sldId id="271" r:id="rId18"/>
    <p:sldId id="277" r:id="rId19"/>
    <p:sldId id="278"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2"/>
  </p:normalViewPr>
  <p:slideViewPr>
    <p:cSldViewPr snapToGrid="0">
      <p:cViewPr varScale="1">
        <p:scale>
          <a:sx n="70" d="100"/>
          <a:sy n="70" d="100"/>
        </p:scale>
        <p:origin x="52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O'Neill" userId="01d2a637-733c-48ff-80b7-5f1ec1480fae" providerId="ADAL" clId="{2096E314-1260-4649-8FEC-A50DFA57A3DF}"/>
    <pc:docChg chg="modSld">
      <pc:chgData name="Suzanne O'Neill" userId="01d2a637-733c-48ff-80b7-5f1ec1480fae" providerId="ADAL" clId="{2096E314-1260-4649-8FEC-A50DFA57A3DF}" dt="2026-08-26T23:30:20.731" v="1" actId="20577"/>
      <pc:docMkLst>
        <pc:docMk/>
      </pc:docMkLst>
      <pc:sldChg chg="modSp mod">
        <pc:chgData name="Suzanne O'Neill" userId="01d2a637-733c-48ff-80b7-5f1ec1480fae" providerId="ADAL" clId="{2096E314-1260-4649-8FEC-A50DFA57A3DF}" dt="2026-08-26T23:30:20.731" v="1" actId="20577"/>
        <pc:sldMkLst>
          <pc:docMk/>
          <pc:sldMk cId="0" sldId="257"/>
        </pc:sldMkLst>
        <pc:spChg chg="mod">
          <ac:chgData name="Suzanne O'Neill" userId="01d2a637-733c-48ff-80b7-5f1ec1480fae" providerId="ADAL" clId="{2096E314-1260-4649-8FEC-A50DFA57A3DF}" dt="2026-08-26T23:30:20.731" v="1" actId="20577"/>
          <ac:spMkLst>
            <pc:docMk/>
            <pc:sldMk cId="0" sldId="257"/>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8C21BA-BD19-DE44-A235-2FCDFD8AD3AE}"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9C3C8-848B-9548-BF98-00F6E239972C}" type="slidenum">
              <a:rPr lang="en-US" smtClean="0"/>
              <a:t>‹#›</a:t>
            </a:fld>
            <a:endParaRPr lang="en-US"/>
          </a:p>
        </p:txBody>
      </p:sp>
    </p:spTree>
    <p:extLst>
      <p:ext uri="{BB962C8B-B14F-4D97-AF65-F5344CB8AC3E}">
        <p14:creationId xmlns:p14="http://schemas.microsoft.com/office/powerpoint/2010/main" val="2679485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30 seconds. Acknowledge Country and the authority of ACCOs and community. Frame the session as validation of a draft based on extensive existing evidence and engagement — not a consultation starting from scratch. The aim today is to confirm what we heard, test how it has been translated, and identify final gaps before the plan is finalised.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2 minutes, then move into discussion. Ask participants to be direct. Capture comments under the five questions so feedback can be traced into the final draft. Reinforce the plan’s proposed Evidence and Traceability Matrix and annual “You said, we did, we still need to do” reporting as mechanisms for showing how community input shaped action.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Invite ACCOs to test whether the draft captures the priorities they have raised, including what is right and what needs strengthening. Encourage practical examples and precise language changes.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This is the gap-finding question. Ask participants to identify missing groups, places, action areas, implementation risks, funding issues, workforce gaps, governance weaknesses or data/evaluation concerns. Capture each gap in a way that can be translated into a change to the draft.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Focus the conversation on what supports and accountability mechanisms are needed to make the plan real: local governance, ACCO funding and capability, workforce, data, public reporting, system reform levers and escalation pathways.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Hold this slide during the Welcome to Country. Do not treat this as a housekeeping slide. After the Welcome, briefly thank the Traditional Owner or cultural representative before moving to introductions.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Introduce facilitators, note-takers and support staff. Walk quickly through the running sheet: Welcome and introductions, validation presentation, community caucus discussion questions, morning tea, DSS return to the room, wrap-up and reflection. Reinforce consent, safety support, recording arrangements and that online participants are included.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 minute. Emphasise that the Action Plan says governments must treat it as a delivery commitment, not an aspirational framework. It is deliberately designed around funding, milestones, measures and accountability. Today is about testing whether that translation is right.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Read the five clusters, not every bullet. The point is to demonstrate traceability: these are not newly invented priorities. They are the repeated messages identified across the source reports, submissions and previous implementation experience. Ask people to note anything important that does not appear here.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 minute. The five Threads are the organising spine of the plan. Stress that they are not simply headings: each action must be linked to a lead, funding source, timeframe, measure and accountability mechanism.</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2 minutes. Do not read every package. Walk across the architecture: governance and investment; community-controlled service responses; specific gaps such as children, sexual violence, men, disability; binding system reform; housing; data; digital safety; remote and Torres Strait delivery; communications and ICIP. Invite participants to mark any missing package for the validation discussion.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This is a key ACCO slide. Explain the investment principles exactly: ACCO-first; build rather than bypass; long-term flexible funding; full-cost funding; no substitution. Then present the 70% and 90% figures clearly as proposed draft targets for validation, not settled commitments. Ask whether these targets and rules are ambitious and practical enough.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Stress that government accountability is intended to be visible: jurisdictional schedules, funding transparency, traffic-light status, corrective action and an annual public report. Ask whether ACCOs believe the governance architecture has enough authority and whether local governance is strong enough.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AD5E-4978-4331-D465-4A6CD203D84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331C749-FAA7-8731-5078-F64CB7E27D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DBFC3CC-5F81-5BC3-FCAF-04128F5D5AF3}"/>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7C2893EB-67BE-0D70-159F-7C10116567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6DF5B0-7FD4-2680-489C-1D5A3F9CD8BE}"/>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442016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5EA15-380F-E993-5330-366F784FD98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00A7A8B-F5F1-149B-C82A-87F60BA05A8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6A2040-27A7-E3A1-1285-CEC6EB162307}"/>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0A763646-7791-F872-3D38-7DD0DD8A06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D5BD24-6C32-65AF-F33F-B9851EFCCBF8}"/>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255895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4179E0-445F-8936-B7F4-516C4EB009B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AC5840E-2163-D26D-926D-4EECA1B6480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29C473-A593-1728-6FE5-6872E14B6F34}"/>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872B0670-D73F-B990-E0F3-E6A326B0B5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1E651-09E8-651F-FE19-13E65890FEE3}"/>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2614139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ARK">
    <p:bg>
      <p:bgPr>
        <a:solidFill>
          <a:srgbClr val="2F241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25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D21BF-656F-427B-2AD8-03F1502E10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C8881D-DDD8-F23B-4FC9-C2A859C70F6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2E3744-439B-E382-69FC-0C8042220AEE}"/>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3168DBDC-CEFD-603C-77DA-786679AB78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A6A2F-9B0A-50DD-F3E8-E4BFCFECA50B}"/>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3652641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A0C74-6259-4A0F-77BA-1B844EA8EB2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3AB3C69-E9B7-5A6E-D05F-E9676A5E45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62073FE-1A76-D33F-ACE4-8B84CA330164}"/>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10972D17-53D1-A7B8-DD9F-44C78614A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F6946-129F-7BEE-5CE8-47D137046BF5}"/>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4232158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ED430-F2CB-1C2F-EE53-0E74880D11A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C3F3C5-A14E-A768-89D7-097E0CA7BD8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CA401C5-DEE4-C9DD-3F52-93E7E83993F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EA56C57-8448-8A65-EAD6-4BD2A718685C}"/>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6" name="Footer Placeholder 5">
            <a:extLst>
              <a:ext uri="{FF2B5EF4-FFF2-40B4-BE49-F238E27FC236}">
                <a16:creationId xmlns:a16="http://schemas.microsoft.com/office/drawing/2014/main" id="{396DA9CC-6A1E-88AB-F5EE-A2FA4272B6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820C8-ED92-1F17-6D5B-62A85EBEDE49}"/>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273097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39164-00D1-79A3-6118-F20D5DD84FA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E62246-528B-C438-959E-C987249290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004988B-B31A-B61C-4156-44E2453A46C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2F96F9-D24E-C1AB-34F8-B0C00F0E68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B0B2F8-D0E0-76F6-C21E-19D767CB949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31CA104-7B60-B934-3448-92686C76805B}"/>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8" name="Footer Placeholder 7">
            <a:extLst>
              <a:ext uri="{FF2B5EF4-FFF2-40B4-BE49-F238E27FC236}">
                <a16:creationId xmlns:a16="http://schemas.microsoft.com/office/drawing/2014/main" id="{11DB78D3-5521-4712-2BA7-A18CD7B3F2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1AEA21-B29E-2EA6-11D4-870EDD14C962}"/>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78746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6D043-76A1-1C70-D970-B4E6BB01B54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191BA9-0038-5674-50DE-E83D1A7DE6A8}"/>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4" name="Footer Placeholder 3">
            <a:extLst>
              <a:ext uri="{FF2B5EF4-FFF2-40B4-BE49-F238E27FC236}">
                <a16:creationId xmlns:a16="http://schemas.microsoft.com/office/drawing/2014/main" id="{57DFA746-BCF5-430F-79FC-A1381917DF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48A159-2328-2746-279F-08E6632C3884}"/>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3219235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7E58DE-E01E-0D59-1CD6-8507D0A2C93A}"/>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3" name="Footer Placeholder 2">
            <a:extLst>
              <a:ext uri="{FF2B5EF4-FFF2-40B4-BE49-F238E27FC236}">
                <a16:creationId xmlns:a16="http://schemas.microsoft.com/office/drawing/2014/main" id="{BE942A1E-3BA8-88CF-E92D-1A3AD30FD9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46B450-70BD-B389-22FC-5B9285CFE207}"/>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3986121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7C58-21D2-8223-035B-BAFCC36431C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0F8C5D7-9AFD-085C-F1FC-F73EACBD1B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CD6CD84-40D0-E7F1-9F6B-BCCB6A5901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ABEEF3-36AC-7A79-A9C9-FED3C5249247}"/>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6" name="Footer Placeholder 5">
            <a:extLst>
              <a:ext uri="{FF2B5EF4-FFF2-40B4-BE49-F238E27FC236}">
                <a16:creationId xmlns:a16="http://schemas.microsoft.com/office/drawing/2014/main" id="{31D05199-8073-C322-0A3A-0D73B16EED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14F453-D3A1-DF39-84A1-3FB401321A52}"/>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105633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D19E9-4A79-8560-D362-C54D06DDE1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ED3835E-C8B3-A4E9-31D2-3E965A5492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66F13E-C005-6AC9-9D43-2D14DC763C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E3D9C2-E564-A66D-8A24-487C43563DB7}"/>
              </a:ext>
            </a:extLst>
          </p:cNvPr>
          <p:cNvSpPr>
            <a:spLocks noGrp="1"/>
          </p:cNvSpPr>
          <p:nvPr>
            <p:ph type="dt" sz="half" idx="10"/>
          </p:nvPr>
        </p:nvSpPr>
        <p:spPr/>
        <p:txBody>
          <a:bodyPr/>
          <a:lstStyle/>
          <a:p>
            <a:fld id="{BD61CB44-99AC-AA41-95CA-575E3DD44988}" type="datetimeFigureOut">
              <a:rPr lang="en-US" smtClean="0"/>
              <a:t>8/27/2026</a:t>
            </a:fld>
            <a:endParaRPr lang="en-US"/>
          </a:p>
        </p:txBody>
      </p:sp>
      <p:sp>
        <p:nvSpPr>
          <p:cNvPr id="6" name="Footer Placeholder 5">
            <a:extLst>
              <a:ext uri="{FF2B5EF4-FFF2-40B4-BE49-F238E27FC236}">
                <a16:creationId xmlns:a16="http://schemas.microsoft.com/office/drawing/2014/main" id="{C7C3E285-A204-B73E-E920-1C6C854214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563679-9FAB-90BD-BB40-A76A9215AF52}"/>
              </a:ext>
            </a:extLst>
          </p:cNvPr>
          <p:cNvSpPr>
            <a:spLocks noGrp="1"/>
          </p:cNvSpPr>
          <p:nvPr>
            <p:ph type="sldNum" sz="quarter" idx="12"/>
          </p:nvPr>
        </p:nvSpPr>
        <p:spPr/>
        <p:txBody>
          <a:bodyPr/>
          <a:lstStyle/>
          <a:p>
            <a:fld id="{539DB2F2-F3C8-024C-AA6B-B5CE6182AAC2}" type="slidenum">
              <a:rPr lang="en-US" smtClean="0"/>
              <a:t>‹#›</a:t>
            </a:fld>
            <a:endParaRPr lang="en-US"/>
          </a:p>
        </p:txBody>
      </p:sp>
    </p:spTree>
    <p:extLst>
      <p:ext uri="{BB962C8B-B14F-4D97-AF65-F5344CB8AC3E}">
        <p14:creationId xmlns:p14="http://schemas.microsoft.com/office/powerpoint/2010/main" val="3691807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68B39B-13BB-D2FA-C05F-83F4B3DF89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8043727-682B-C3B8-9087-52F67EB180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E14C374-21A4-41D7-2ADD-1BCE73DDC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61CB44-99AC-AA41-95CA-575E3DD44988}" type="datetimeFigureOut">
              <a:rPr lang="en-US" smtClean="0"/>
              <a:t>8/27/2026</a:t>
            </a:fld>
            <a:endParaRPr lang="en-US"/>
          </a:p>
        </p:txBody>
      </p:sp>
      <p:sp>
        <p:nvSpPr>
          <p:cNvPr id="5" name="Footer Placeholder 4">
            <a:extLst>
              <a:ext uri="{FF2B5EF4-FFF2-40B4-BE49-F238E27FC236}">
                <a16:creationId xmlns:a16="http://schemas.microsoft.com/office/drawing/2014/main" id="{AB60D19A-1FA9-D9DD-D700-5FE1FAED48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5229C10-16F3-32C6-969C-7D000EC500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9DB2F2-F3C8-024C-AA6B-B5CE6182AAC2}" type="slidenum">
              <a:rPr lang="en-US" smtClean="0"/>
              <a:t>‹#›</a:t>
            </a:fld>
            <a:endParaRPr lang="en-US"/>
          </a:p>
        </p:txBody>
      </p:sp>
    </p:spTree>
    <p:extLst>
      <p:ext uri="{BB962C8B-B14F-4D97-AF65-F5344CB8AC3E}">
        <p14:creationId xmlns:p14="http://schemas.microsoft.com/office/powerpoint/2010/main" val="2224994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7757" b="7757"/>
          <a:stretch/>
        </p:blipFill>
        <p:spPr>
          <a:xfrm>
            <a:off x="0" y="0"/>
            <a:ext cx="12191695" cy="2331720"/>
          </a:xfrm>
          <a:prstGeom prst="rect">
            <a:avLst/>
          </a:prstGeom>
        </p:spPr>
      </p:pic>
      <p:sp>
        <p:nvSpPr>
          <p:cNvPr id="3" name="Shape 0"/>
          <p:cNvSpPr/>
          <p:nvPr/>
        </p:nvSpPr>
        <p:spPr>
          <a:xfrm>
            <a:off x="0" y="2103120"/>
            <a:ext cx="12191695" cy="4754880"/>
          </a:xfrm>
          <a:prstGeom prst="rect">
            <a:avLst/>
          </a:prstGeom>
          <a:solidFill>
            <a:srgbClr val="241A15">
              <a:alpha val="97000"/>
            </a:srgbClr>
          </a:solidFill>
          <a:ln w="12700">
            <a:solidFill>
              <a:srgbClr val="3B2A20">
                <a:alpha val="0"/>
              </a:srgbClr>
            </a:solidFill>
            <a:prstDash val="solid"/>
          </a:ln>
        </p:spPr>
        <p:txBody>
          <a:bodyPr/>
          <a:lstStyle/>
          <a:p>
            <a:endParaRPr/>
          </a:p>
        </p:txBody>
      </p:sp>
      <p:pic>
        <p:nvPicPr>
          <p:cNvPr id="4" name="Image 1" descr="/mnt/data/owst_assets/word/media/image2.jpeg"/>
          <p:cNvPicPr>
            <a:picLocks noChangeAspect="1"/>
          </p:cNvPicPr>
          <p:nvPr/>
        </p:nvPicPr>
        <p:blipFill>
          <a:blip r:embed="rId4"/>
          <a:stretch>
            <a:fillRect/>
          </a:stretch>
        </p:blipFill>
        <p:spPr>
          <a:xfrm>
            <a:off x="9961072" y="4736592"/>
            <a:ext cx="1328511" cy="1389888"/>
          </a:xfrm>
          <a:prstGeom prst="rect">
            <a:avLst/>
          </a:prstGeom>
        </p:spPr>
      </p:pic>
      <p:sp>
        <p:nvSpPr>
          <p:cNvPr id="5" name="Text 1"/>
          <p:cNvSpPr/>
          <p:nvPr/>
        </p:nvSpPr>
        <p:spPr>
          <a:xfrm>
            <a:off x="713232" y="2578608"/>
            <a:ext cx="9875520" cy="585216"/>
          </a:xfrm>
          <a:prstGeom prst="rect">
            <a:avLst/>
          </a:prstGeom>
          <a:noFill/>
          <a:ln/>
        </p:spPr>
        <p:txBody>
          <a:bodyPr wrap="square" lIns="0" tIns="0" rIns="0" bIns="0" rtlCol="0" anchor="ctr">
            <a:normAutofit/>
          </a:bodyPr>
          <a:lstStyle/>
          <a:p>
            <a:pPr marL="0" indent="0">
              <a:buNone/>
            </a:pPr>
            <a:r>
              <a:rPr lang="en-US" sz="3300" b="1" dirty="0">
                <a:solidFill>
                  <a:srgbClr val="FFFFFF"/>
                </a:solidFill>
                <a:latin typeface="Aptos Display" pitchFamily="34" charset="0"/>
                <a:ea typeface="Aptos Display" pitchFamily="34" charset="-122"/>
                <a:cs typeface="Aptos Display" pitchFamily="34" charset="-120"/>
              </a:rPr>
              <a:t>Our Ways – Strong Ways – Our Voices</a:t>
            </a:r>
            <a:endParaRPr lang="en-US" sz="3300" dirty="0"/>
          </a:p>
        </p:txBody>
      </p:sp>
      <p:sp>
        <p:nvSpPr>
          <p:cNvPr id="6" name="Text 2"/>
          <p:cNvSpPr/>
          <p:nvPr/>
        </p:nvSpPr>
        <p:spPr>
          <a:xfrm>
            <a:off x="731520" y="3310128"/>
            <a:ext cx="7406640" cy="347472"/>
          </a:xfrm>
          <a:prstGeom prst="rect">
            <a:avLst/>
          </a:prstGeom>
          <a:noFill/>
          <a:ln/>
        </p:spPr>
        <p:txBody>
          <a:bodyPr wrap="square" lIns="0" tIns="0" rIns="0" bIns="0" rtlCol="0" anchor="ctr">
            <a:normAutofit/>
          </a:bodyPr>
          <a:lstStyle/>
          <a:p>
            <a:pPr marL="0" indent="0">
              <a:buNone/>
            </a:pPr>
            <a:r>
              <a:rPr lang="en-US" sz="2000" b="1" dirty="0">
                <a:solidFill>
                  <a:srgbClr val="F3A05A"/>
                </a:solidFill>
              </a:rPr>
              <a:t>Stronger Together First Action Plan 2027–2031</a:t>
            </a:r>
            <a:endParaRPr lang="en-US" sz="2000" dirty="0"/>
          </a:p>
        </p:txBody>
      </p:sp>
      <p:sp>
        <p:nvSpPr>
          <p:cNvPr id="7" name="Text 3"/>
          <p:cNvSpPr/>
          <p:nvPr/>
        </p:nvSpPr>
        <p:spPr>
          <a:xfrm>
            <a:off x="731520" y="3977640"/>
            <a:ext cx="7955280" cy="658368"/>
          </a:xfrm>
          <a:prstGeom prst="rect">
            <a:avLst/>
          </a:prstGeom>
          <a:noFill/>
          <a:ln/>
        </p:spPr>
        <p:txBody>
          <a:bodyPr wrap="square" lIns="0" tIns="0" rIns="0" bIns="0" rtlCol="0" anchor="ctr">
            <a:normAutofit/>
          </a:bodyPr>
          <a:lstStyle/>
          <a:p>
            <a:pPr marL="0" indent="0">
              <a:buNone/>
            </a:pPr>
            <a:r>
              <a:rPr lang="en-US" sz="1800" dirty="0">
                <a:solidFill>
                  <a:srgbClr val="FFFFFF"/>
                </a:solidFill>
              </a:rPr>
              <a:t>Validation with Aboriginal and Torres Strait Islander Community Controlled Organisations</a:t>
            </a:r>
            <a:endParaRPr lang="en-US" sz="1800" dirty="0"/>
          </a:p>
        </p:txBody>
      </p:sp>
      <p:sp>
        <p:nvSpPr>
          <p:cNvPr id="8" name="Shape 4"/>
          <p:cNvSpPr/>
          <p:nvPr/>
        </p:nvSpPr>
        <p:spPr>
          <a:xfrm>
            <a:off x="731520" y="5074920"/>
            <a:ext cx="484632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9" name="Text 5"/>
          <p:cNvSpPr/>
          <p:nvPr/>
        </p:nvSpPr>
        <p:spPr>
          <a:xfrm>
            <a:off x="822960" y="5143500"/>
            <a:ext cx="466344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WE LISTENED  →  WE DRAFTED  →  TODAY WE VALIDATE</a:t>
            </a:r>
            <a:endParaRPr lang="en-US" sz="760" dirty="0"/>
          </a:p>
        </p:txBody>
      </p:sp>
      <p:sp>
        <p:nvSpPr>
          <p:cNvPr id="10" name="Text 6"/>
          <p:cNvSpPr/>
          <p:nvPr/>
        </p:nvSpPr>
        <p:spPr>
          <a:xfrm>
            <a:off x="749808" y="5833872"/>
            <a:ext cx="2194560" cy="246888"/>
          </a:xfrm>
          <a:prstGeom prst="rect">
            <a:avLst/>
          </a:prstGeom>
          <a:noFill/>
          <a:ln/>
        </p:spPr>
        <p:txBody>
          <a:bodyPr wrap="square" lIns="0" tIns="0" rIns="0" bIns="0" rtlCol="0" anchor="ctr"/>
          <a:lstStyle/>
          <a:p>
            <a:pPr marL="0" indent="0">
              <a:buNone/>
            </a:pPr>
            <a:endParaRPr lang="en-US" sz="124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How the draft tries to stop commitments disappearing</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Governance, implementation schedules, public reporting and corrective action are built into the plan.</a:t>
            </a:r>
            <a:endParaRPr lang="en-US" sz="1280" dirty="0"/>
          </a:p>
        </p:txBody>
      </p:sp>
      <p:sp>
        <p:nvSpPr>
          <p:cNvPr id="6" name="Shape 3"/>
          <p:cNvSpPr/>
          <p:nvPr/>
        </p:nvSpPr>
        <p:spPr>
          <a:xfrm>
            <a:off x="658368" y="1719072"/>
            <a:ext cx="1481328" cy="310896"/>
          </a:xfrm>
          <a:prstGeom prst="roundRect">
            <a:avLst>
              <a:gd name="adj" fmla="val 14706"/>
            </a:avLst>
          </a:prstGeom>
          <a:solidFill>
            <a:srgbClr val="1E637B"/>
          </a:solidFill>
          <a:ln w="12700">
            <a:solidFill>
              <a:srgbClr val="1E637B">
                <a:alpha val="0"/>
              </a:srgbClr>
            </a:solidFill>
            <a:prstDash val="solid"/>
          </a:ln>
        </p:spPr>
        <p:txBody>
          <a:bodyPr/>
          <a:lstStyle/>
          <a:p>
            <a:endParaRPr/>
          </a:p>
        </p:txBody>
      </p:sp>
      <p:sp>
        <p:nvSpPr>
          <p:cNvPr id="7" name="Text 4"/>
          <p:cNvSpPr/>
          <p:nvPr/>
        </p:nvSpPr>
        <p:spPr>
          <a:xfrm>
            <a:off x="749808" y="1787652"/>
            <a:ext cx="1298448"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DRAFT RESPONSE</a:t>
            </a:r>
            <a:endParaRPr lang="en-US" sz="760" dirty="0"/>
          </a:p>
        </p:txBody>
      </p:sp>
      <p:sp>
        <p:nvSpPr>
          <p:cNvPr id="8" name="Shape 5"/>
          <p:cNvSpPr/>
          <p:nvPr/>
        </p:nvSpPr>
        <p:spPr>
          <a:xfrm>
            <a:off x="749808" y="2176272"/>
            <a:ext cx="3246120" cy="2331720"/>
          </a:xfrm>
          <a:prstGeom prst="roundRect">
            <a:avLst>
              <a:gd name="adj" fmla="val 3137"/>
            </a:avLst>
          </a:prstGeom>
          <a:solidFill>
            <a:srgbClr val="FFFFFF"/>
          </a:solidFill>
          <a:ln w="10160">
            <a:solidFill>
              <a:srgbClr val="1E637B">
                <a:alpha val="70000"/>
              </a:srgbClr>
            </a:solidFill>
            <a:prstDash val="solid"/>
          </a:ln>
        </p:spPr>
        <p:txBody>
          <a:bodyPr/>
          <a:lstStyle/>
          <a:p>
            <a:endParaRPr/>
          </a:p>
        </p:txBody>
      </p:sp>
      <p:sp>
        <p:nvSpPr>
          <p:cNvPr id="9" name="Shape 6"/>
          <p:cNvSpPr/>
          <p:nvPr/>
        </p:nvSpPr>
        <p:spPr>
          <a:xfrm>
            <a:off x="749808" y="2176272"/>
            <a:ext cx="3246120" cy="393192"/>
          </a:xfrm>
          <a:prstGeom prst="roundRect">
            <a:avLst>
              <a:gd name="adj" fmla="val 9302"/>
            </a:avLst>
          </a:prstGeom>
          <a:solidFill>
            <a:srgbClr val="1E637B"/>
          </a:solidFill>
          <a:ln w="12700">
            <a:solidFill>
              <a:srgbClr val="1E637B">
                <a:alpha val="0"/>
              </a:srgbClr>
            </a:solidFill>
            <a:prstDash val="solid"/>
          </a:ln>
        </p:spPr>
        <p:txBody>
          <a:bodyPr/>
          <a:lstStyle/>
          <a:p>
            <a:endParaRPr/>
          </a:p>
        </p:txBody>
      </p:sp>
      <p:sp>
        <p:nvSpPr>
          <p:cNvPr id="10" name="Text 7"/>
          <p:cNvSpPr/>
          <p:nvPr/>
        </p:nvSpPr>
        <p:spPr>
          <a:xfrm>
            <a:off x="877824" y="2272284"/>
            <a:ext cx="2990088" cy="164592"/>
          </a:xfrm>
          <a:prstGeom prst="rect">
            <a:avLst/>
          </a:prstGeom>
          <a:noFill/>
          <a:ln/>
        </p:spPr>
        <p:txBody>
          <a:bodyPr wrap="square" lIns="0" tIns="0" rIns="0" bIns="0" rtlCol="0" anchor="ctr">
            <a:normAutofit/>
          </a:bodyPr>
          <a:lstStyle/>
          <a:p>
            <a:pPr marL="0" indent="0">
              <a:buNone/>
            </a:pPr>
            <a:r>
              <a:rPr lang="en-US" sz="1020" b="1" dirty="0">
                <a:solidFill>
                  <a:srgbClr val="FFFFFF"/>
                </a:solidFill>
              </a:rPr>
              <a:t>National</a:t>
            </a:r>
            <a:endParaRPr lang="en-US" sz="1020" dirty="0"/>
          </a:p>
        </p:txBody>
      </p:sp>
      <p:sp>
        <p:nvSpPr>
          <p:cNvPr id="11" name="Text 8"/>
          <p:cNvSpPr/>
          <p:nvPr/>
        </p:nvSpPr>
        <p:spPr>
          <a:xfrm>
            <a:off x="969264" y="2834640"/>
            <a:ext cx="2807208" cy="1417320"/>
          </a:xfrm>
          <a:prstGeom prst="rect">
            <a:avLst/>
          </a:prstGeom>
          <a:noFill/>
          <a:ln/>
        </p:spPr>
        <p:txBody>
          <a:bodyPr wrap="square" lIns="254" tIns="254" rIns="254" bIns="254" rtlCol="0" anchor="t">
            <a:normAutofit/>
          </a:bodyPr>
          <a:lstStyle/>
          <a:p>
            <a:r>
              <a:rPr lang="en-US" sz="1280" dirty="0">
                <a:solidFill>
                  <a:srgbClr val="413D39"/>
                </a:solidFill>
              </a:rPr>
              <a:t>Our Ways national governance body</a:t>
            </a:r>
            <a:endParaRPr lang="en-US" sz="1280" dirty="0"/>
          </a:p>
          <a:p>
            <a:r>
              <a:rPr lang="en-US" sz="1280" dirty="0">
                <a:solidFill>
                  <a:srgbClr val="413D39"/>
                </a:solidFill>
              </a:rPr>
              <a:t>OWST as national implementation partner</a:t>
            </a:r>
            <a:endParaRPr lang="en-US" sz="1280" dirty="0"/>
          </a:p>
          <a:p>
            <a:r>
              <a:rPr lang="en-US" sz="1280" dirty="0">
                <a:solidFill>
                  <a:srgbClr val="413D39"/>
                </a:solidFill>
              </a:rPr>
              <a:t>Monitor delivery + escalate risks to ministers</a:t>
            </a:r>
            <a:endParaRPr lang="en-US" sz="1280" dirty="0"/>
          </a:p>
        </p:txBody>
      </p:sp>
      <p:sp>
        <p:nvSpPr>
          <p:cNvPr id="12" name="Shape 9"/>
          <p:cNvSpPr/>
          <p:nvPr/>
        </p:nvSpPr>
        <p:spPr>
          <a:xfrm>
            <a:off x="4480560" y="2176272"/>
            <a:ext cx="3246120" cy="2331720"/>
          </a:xfrm>
          <a:prstGeom prst="roundRect">
            <a:avLst>
              <a:gd name="adj" fmla="val 3137"/>
            </a:avLst>
          </a:prstGeom>
          <a:solidFill>
            <a:srgbClr val="FFFFFF"/>
          </a:solidFill>
          <a:ln w="10160">
            <a:solidFill>
              <a:srgbClr val="D35C25">
                <a:alpha val="70000"/>
              </a:srgbClr>
            </a:solidFill>
            <a:prstDash val="solid"/>
          </a:ln>
        </p:spPr>
        <p:txBody>
          <a:bodyPr/>
          <a:lstStyle/>
          <a:p>
            <a:endParaRPr/>
          </a:p>
        </p:txBody>
      </p:sp>
      <p:sp>
        <p:nvSpPr>
          <p:cNvPr id="13" name="Shape 10"/>
          <p:cNvSpPr/>
          <p:nvPr/>
        </p:nvSpPr>
        <p:spPr>
          <a:xfrm>
            <a:off x="4480560" y="2176272"/>
            <a:ext cx="3246120" cy="393192"/>
          </a:xfrm>
          <a:prstGeom prst="roundRect">
            <a:avLst>
              <a:gd name="adj" fmla="val 9302"/>
            </a:avLst>
          </a:prstGeom>
          <a:solidFill>
            <a:srgbClr val="D35C25"/>
          </a:solidFill>
          <a:ln w="12700">
            <a:solidFill>
              <a:srgbClr val="D35C25">
                <a:alpha val="0"/>
              </a:srgbClr>
            </a:solidFill>
            <a:prstDash val="solid"/>
          </a:ln>
        </p:spPr>
        <p:txBody>
          <a:bodyPr/>
          <a:lstStyle/>
          <a:p>
            <a:endParaRPr/>
          </a:p>
        </p:txBody>
      </p:sp>
      <p:sp>
        <p:nvSpPr>
          <p:cNvPr id="14" name="Text 11"/>
          <p:cNvSpPr/>
          <p:nvPr/>
        </p:nvSpPr>
        <p:spPr>
          <a:xfrm>
            <a:off x="4608576" y="2272284"/>
            <a:ext cx="2990088" cy="164592"/>
          </a:xfrm>
          <a:prstGeom prst="rect">
            <a:avLst/>
          </a:prstGeom>
          <a:noFill/>
          <a:ln/>
        </p:spPr>
        <p:txBody>
          <a:bodyPr wrap="square" lIns="0" tIns="0" rIns="0" bIns="0" rtlCol="0" anchor="ctr">
            <a:normAutofit/>
          </a:bodyPr>
          <a:lstStyle/>
          <a:p>
            <a:pPr marL="0" indent="0">
              <a:buNone/>
            </a:pPr>
            <a:r>
              <a:rPr lang="en-US" sz="1020" b="1" dirty="0">
                <a:solidFill>
                  <a:srgbClr val="FFFFFF"/>
                </a:solidFill>
              </a:rPr>
              <a:t>Jurisdictional</a:t>
            </a:r>
            <a:endParaRPr lang="en-US" sz="1020" dirty="0"/>
          </a:p>
        </p:txBody>
      </p:sp>
      <p:sp>
        <p:nvSpPr>
          <p:cNvPr id="15" name="Text 12"/>
          <p:cNvSpPr/>
          <p:nvPr/>
        </p:nvSpPr>
        <p:spPr>
          <a:xfrm>
            <a:off x="4700016" y="2834640"/>
            <a:ext cx="2807208" cy="1417320"/>
          </a:xfrm>
          <a:prstGeom prst="rect">
            <a:avLst/>
          </a:prstGeom>
          <a:noFill/>
          <a:ln/>
        </p:spPr>
        <p:txBody>
          <a:bodyPr wrap="square" lIns="254" tIns="254" rIns="254" bIns="254" rtlCol="0" anchor="t">
            <a:normAutofit/>
          </a:bodyPr>
          <a:lstStyle/>
          <a:p>
            <a:r>
              <a:rPr lang="en-US" sz="1280" dirty="0">
                <a:solidFill>
                  <a:srgbClr val="413D39"/>
                </a:solidFill>
              </a:rPr>
              <a:t>Each state + territory publishes a schedule</a:t>
            </a:r>
            <a:endParaRPr lang="en-US" sz="1280" dirty="0"/>
          </a:p>
          <a:p>
            <a:r>
              <a:rPr lang="en-US" sz="1280" dirty="0">
                <a:solidFill>
                  <a:srgbClr val="413D39"/>
                </a:solidFill>
              </a:rPr>
              <a:t>Named ministers, agencies, funding + measures</a:t>
            </a:r>
            <a:endParaRPr lang="en-US" sz="1280" dirty="0"/>
          </a:p>
          <a:p>
            <a:r>
              <a:rPr lang="en-US" sz="1280" dirty="0">
                <a:solidFill>
                  <a:srgbClr val="413D39"/>
                </a:solidFill>
              </a:rPr>
              <a:t>Must show how investment shifts to ACCOs</a:t>
            </a:r>
            <a:endParaRPr lang="en-US" sz="1280" dirty="0"/>
          </a:p>
        </p:txBody>
      </p:sp>
      <p:sp>
        <p:nvSpPr>
          <p:cNvPr id="16" name="Shape 13"/>
          <p:cNvSpPr/>
          <p:nvPr/>
        </p:nvSpPr>
        <p:spPr>
          <a:xfrm>
            <a:off x="8211312" y="2176272"/>
            <a:ext cx="3246120" cy="2331720"/>
          </a:xfrm>
          <a:prstGeom prst="roundRect">
            <a:avLst>
              <a:gd name="adj" fmla="val 3137"/>
            </a:avLst>
          </a:prstGeom>
          <a:solidFill>
            <a:srgbClr val="FFFFFF"/>
          </a:solidFill>
          <a:ln w="10160">
            <a:solidFill>
              <a:srgbClr val="6FB94E">
                <a:alpha val="70000"/>
              </a:srgbClr>
            </a:solidFill>
            <a:prstDash val="solid"/>
          </a:ln>
        </p:spPr>
        <p:txBody>
          <a:bodyPr/>
          <a:lstStyle/>
          <a:p>
            <a:endParaRPr/>
          </a:p>
        </p:txBody>
      </p:sp>
      <p:sp>
        <p:nvSpPr>
          <p:cNvPr id="17" name="Shape 14"/>
          <p:cNvSpPr/>
          <p:nvPr/>
        </p:nvSpPr>
        <p:spPr>
          <a:xfrm>
            <a:off x="8211312" y="2176272"/>
            <a:ext cx="3246120" cy="393192"/>
          </a:xfrm>
          <a:prstGeom prst="roundRect">
            <a:avLst>
              <a:gd name="adj" fmla="val 9302"/>
            </a:avLst>
          </a:prstGeom>
          <a:solidFill>
            <a:srgbClr val="6FB94E"/>
          </a:solidFill>
          <a:ln w="12700">
            <a:solidFill>
              <a:srgbClr val="6FB94E">
                <a:alpha val="0"/>
              </a:srgbClr>
            </a:solidFill>
            <a:prstDash val="solid"/>
          </a:ln>
        </p:spPr>
        <p:txBody>
          <a:bodyPr/>
          <a:lstStyle/>
          <a:p>
            <a:endParaRPr/>
          </a:p>
        </p:txBody>
      </p:sp>
      <p:sp>
        <p:nvSpPr>
          <p:cNvPr id="18" name="Text 15"/>
          <p:cNvSpPr/>
          <p:nvPr/>
        </p:nvSpPr>
        <p:spPr>
          <a:xfrm>
            <a:off x="8339328" y="2272284"/>
            <a:ext cx="2990088" cy="164592"/>
          </a:xfrm>
          <a:prstGeom prst="rect">
            <a:avLst/>
          </a:prstGeom>
          <a:noFill/>
          <a:ln/>
        </p:spPr>
        <p:txBody>
          <a:bodyPr wrap="square" lIns="0" tIns="0" rIns="0" bIns="0" rtlCol="0" anchor="ctr">
            <a:normAutofit/>
          </a:bodyPr>
          <a:lstStyle/>
          <a:p>
            <a:pPr marL="0" indent="0">
              <a:buNone/>
            </a:pPr>
            <a:r>
              <a:rPr lang="en-US" sz="1020" b="1" dirty="0">
                <a:solidFill>
                  <a:srgbClr val="FFFFFF"/>
                </a:solidFill>
              </a:rPr>
              <a:t>Regional + community</a:t>
            </a:r>
            <a:endParaRPr lang="en-US" sz="1020" dirty="0"/>
          </a:p>
        </p:txBody>
      </p:sp>
      <p:sp>
        <p:nvSpPr>
          <p:cNvPr id="19" name="Text 16"/>
          <p:cNvSpPr/>
          <p:nvPr/>
        </p:nvSpPr>
        <p:spPr>
          <a:xfrm>
            <a:off x="8430768" y="2834640"/>
            <a:ext cx="2807208" cy="1417320"/>
          </a:xfrm>
          <a:prstGeom prst="rect">
            <a:avLst/>
          </a:prstGeom>
          <a:noFill/>
          <a:ln/>
        </p:spPr>
        <p:txBody>
          <a:bodyPr wrap="square" lIns="254" tIns="254" rIns="254" bIns="254" rtlCol="0" anchor="t">
            <a:normAutofit/>
          </a:bodyPr>
          <a:lstStyle/>
          <a:p>
            <a:r>
              <a:rPr lang="en-US" sz="1280" dirty="0">
                <a:solidFill>
                  <a:srgbClr val="413D39"/>
                </a:solidFill>
              </a:rPr>
              <a:t>Local Aboriginal + Torres Strait Islander governance</a:t>
            </a:r>
            <a:endParaRPr lang="en-US" sz="1280" dirty="0"/>
          </a:p>
          <a:p>
            <a:r>
              <a:rPr lang="en-US" sz="1280" dirty="0">
                <a:solidFill>
                  <a:srgbClr val="413D39"/>
                </a:solidFill>
              </a:rPr>
              <a:t>ACCO-led structures, Elders, women + youth</a:t>
            </a:r>
            <a:endParaRPr lang="en-US" sz="1280" dirty="0"/>
          </a:p>
          <a:p>
            <a:r>
              <a:rPr lang="en-US" sz="1280" dirty="0">
                <a:solidFill>
                  <a:srgbClr val="413D39"/>
                </a:solidFill>
              </a:rPr>
              <a:t>Torres Strait + island-based governance recognised</a:t>
            </a:r>
            <a:endParaRPr lang="en-US" sz="1280" dirty="0"/>
          </a:p>
        </p:txBody>
      </p:sp>
      <p:sp>
        <p:nvSpPr>
          <p:cNvPr id="20" name="Shape 17"/>
          <p:cNvSpPr/>
          <p:nvPr/>
        </p:nvSpPr>
        <p:spPr>
          <a:xfrm>
            <a:off x="914400" y="4983480"/>
            <a:ext cx="9966960" cy="0"/>
          </a:xfrm>
          <a:prstGeom prst="line">
            <a:avLst/>
          </a:prstGeom>
          <a:noFill/>
          <a:ln w="12700">
            <a:solidFill>
              <a:srgbClr val="D8D1C9"/>
            </a:solidFill>
            <a:prstDash val="solid"/>
          </a:ln>
        </p:spPr>
        <p:txBody>
          <a:bodyPr/>
          <a:lstStyle/>
          <a:p>
            <a:endParaRPr/>
          </a:p>
        </p:txBody>
      </p:sp>
      <p:sp>
        <p:nvSpPr>
          <p:cNvPr id="21" name="Text 18"/>
          <p:cNvSpPr/>
          <p:nvPr/>
        </p:nvSpPr>
        <p:spPr>
          <a:xfrm>
            <a:off x="749808" y="5239512"/>
            <a:ext cx="2331720" cy="182880"/>
          </a:xfrm>
          <a:prstGeom prst="rect">
            <a:avLst/>
          </a:prstGeom>
          <a:noFill/>
          <a:ln/>
        </p:spPr>
        <p:txBody>
          <a:bodyPr wrap="square" lIns="0" tIns="0" rIns="0" bIns="0" rtlCol="0" anchor="ctr">
            <a:normAutofit/>
          </a:bodyPr>
          <a:lstStyle/>
          <a:p>
            <a:pPr marL="0" indent="0" algn="ctr">
              <a:buNone/>
            </a:pPr>
            <a:r>
              <a:rPr lang="en-US" sz="1150" b="1" dirty="0">
                <a:solidFill>
                  <a:srgbClr val="1E637B"/>
                </a:solidFill>
              </a:rPr>
              <a:t>Public schedules</a:t>
            </a:r>
            <a:endParaRPr lang="en-US" sz="1150" dirty="0"/>
          </a:p>
        </p:txBody>
      </p:sp>
      <p:sp>
        <p:nvSpPr>
          <p:cNvPr id="22" name="Text 19"/>
          <p:cNvSpPr/>
          <p:nvPr/>
        </p:nvSpPr>
        <p:spPr>
          <a:xfrm>
            <a:off x="822960" y="5513832"/>
            <a:ext cx="2212848" cy="457200"/>
          </a:xfrm>
          <a:prstGeom prst="rect">
            <a:avLst/>
          </a:prstGeom>
          <a:noFill/>
          <a:ln/>
        </p:spPr>
        <p:txBody>
          <a:bodyPr wrap="square" lIns="0" tIns="0" rIns="0" bIns="0" rtlCol="0" anchor="ctr">
            <a:normAutofit/>
          </a:bodyPr>
          <a:lstStyle/>
          <a:p>
            <a:pPr marL="0" indent="0" algn="ctr">
              <a:buNone/>
            </a:pPr>
            <a:r>
              <a:rPr lang="en-US" sz="980" dirty="0">
                <a:solidFill>
                  <a:srgbClr val="413D39"/>
                </a:solidFill>
              </a:rPr>
              <a:t>Named actions, funding, timeframes + measures</a:t>
            </a:r>
            <a:endParaRPr lang="en-US" sz="980" dirty="0"/>
          </a:p>
        </p:txBody>
      </p:sp>
      <p:sp>
        <p:nvSpPr>
          <p:cNvPr id="23" name="Text 20"/>
          <p:cNvSpPr/>
          <p:nvPr/>
        </p:nvSpPr>
        <p:spPr>
          <a:xfrm>
            <a:off x="3520440" y="5239512"/>
            <a:ext cx="2331720" cy="182880"/>
          </a:xfrm>
          <a:prstGeom prst="rect">
            <a:avLst/>
          </a:prstGeom>
          <a:noFill/>
          <a:ln/>
        </p:spPr>
        <p:txBody>
          <a:bodyPr wrap="square" lIns="0" tIns="0" rIns="0" bIns="0" rtlCol="0" anchor="ctr">
            <a:normAutofit/>
          </a:bodyPr>
          <a:lstStyle/>
          <a:p>
            <a:pPr marL="0" indent="0" algn="ctr">
              <a:buNone/>
            </a:pPr>
            <a:r>
              <a:rPr lang="en-US" sz="1150" b="1" dirty="0">
                <a:solidFill>
                  <a:srgbClr val="D35C25"/>
                </a:solidFill>
              </a:rPr>
              <a:t>Traffic-light reporting</a:t>
            </a:r>
            <a:endParaRPr lang="en-US" sz="1150" dirty="0"/>
          </a:p>
        </p:txBody>
      </p:sp>
      <p:sp>
        <p:nvSpPr>
          <p:cNvPr id="24" name="Text 21"/>
          <p:cNvSpPr/>
          <p:nvPr/>
        </p:nvSpPr>
        <p:spPr>
          <a:xfrm>
            <a:off x="3593592" y="5513832"/>
            <a:ext cx="2212848" cy="457200"/>
          </a:xfrm>
          <a:prstGeom prst="rect">
            <a:avLst/>
          </a:prstGeom>
          <a:noFill/>
          <a:ln/>
        </p:spPr>
        <p:txBody>
          <a:bodyPr wrap="square" lIns="0" tIns="0" rIns="0" bIns="0" rtlCol="0" anchor="ctr">
            <a:normAutofit/>
          </a:bodyPr>
          <a:lstStyle/>
          <a:p>
            <a:pPr marL="0" indent="0" algn="ctr">
              <a:buNone/>
            </a:pPr>
            <a:r>
              <a:rPr lang="en-US" sz="980" dirty="0">
                <a:solidFill>
                  <a:srgbClr val="413D39"/>
                </a:solidFill>
              </a:rPr>
              <a:t>Delivered / on track / at risk / delayed / not delivered</a:t>
            </a:r>
            <a:endParaRPr lang="en-US" sz="980" dirty="0"/>
          </a:p>
        </p:txBody>
      </p:sp>
      <p:sp>
        <p:nvSpPr>
          <p:cNvPr id="25" name="Text 22"/>
          <p:cNvSpPr/>
          <p:nvPr/>
        </p:nvSpPr>
        <p:spPr>
          <a:xfrm>
            <a:off x="6291072" y="5239512"/>
            <a:ext cx="2331720" cy="182880"/>
          </a:xfrm>
          <a:prstGeom prst="rect">
            <a:avLst/>
          </a:prstGeom>
          <a:noFill/>
          <a:ln/>
        </p:spPr>
        <p:txBody>
          <a:bodyPr wrap="square" lIns="0" tIns="0" rIns="0" bIns="0" rtlCol="0" anchor="ctr">
            <a:normAutofit/>
          </a:bodyPr>
          <a:lstStyle/>
          <a:p>
            <a:pPr marL="0" indent="0" algn="ctr">
              <a:buNone/>
            </a:pPr>
            <a:r>
              <a:rPr lang="en-US" sz="1150" b="1" dirty="0">
                <a:solidFill>
                  <a:srgbClr val="C94632"/>
                </a:solidFill>
              </a:rPr>
              <a:t>Corrective action</a:t>
            </a:r>
            <a:endParaRPr lang="en-US" sz="1150" dirty="0"/>
          </a:p>
        </p:txBody>
      </p:sp>
      <p:sp>
        <p:nvSpPr>
          <p:cNvPr id="26" name="Text 23"/>
          <p:cNvSpPr/>
          <p:nvPr/>
        </p:nvSpPr>
        <p:spPr>
          <a:xfrm>
            <a:off x="6364224" y="5513832"/>
            <a:ext cx="2212848" cy="457200"/>
          </a:xfrm>
          <a:prstGeom prst="rect">
            <a:avLst/>
          </a:prstGeom>
          <a:noFill/>
          <a:ln/>
        </p:spPr>
        <p:txBody>
          <a:bodyPr wrap="square" lIns="0" tIns="0" rIns="0" bIns="0" rtlCol="0" anchor="ctr">
            <a:normAutofit/>
          </a:bodyPr>
          <a:lstStyle/>
          <a:p>
            <a:pPr marL="0" indent="0" algn="ctr">
              <a:buNone/>
            </a:pPr>
            <a:r>
              <a:rPr lang="en-US" sz="980" dirty="0">
                <a:solidFill>
                  <a:srgbClr val="413D39"/>
                </a:solidFill>
              </a:rPr>
              <a:t>Within 60 days for delayed or high-risk actions</a:t>
            </a:r>
            <a:endParaRPr lang="en-US" sz="980" dirty="0"/>
          </a:p>
        </p:txBody>
      </p:sp>
      <p:sp>
        <p:nvSpPr>
          <p:cNvPr id="27" name="Text 24"/>
          <p:cNvSpPr/>
          <p:nvPr/>
        </p:nvSpPr>
        <p:spPr>
          <a:xfrm>
            <a:off x="9061704" y="5239512"/>
            <a:ext cx="2331720" cy="182880"/>
          </a:xfrm>
          <a:prstGeom prst="rect">
            <a:avLst/>
          </a:prstGeom>
          <a:noFill/>
          <a:ln/>
        </p:spPr>
        <p:txBody>
          <a:bodyPr wrap="square" lIns="0" tIns="0" rIns="0" bIns="0" rtlCol="0" anchor="ctr">
            <a:normAutofit/>
          </a:bodyPr>
          <a:lstStyle/>
          <a:p>
            <a:pPr marL="0" indent="0" algn="ctr">
              <a:buNone/>
            </a:pPr>
            <a:r>
              <a:rPr lang="en-US" sz="1150" b="1" dirty="0">
                <a:solidFill>
                  <a:srgbClr val="5A4030"/>
                </a:solidFill>
              </a:rPr>
              <a:t>State of Our Ways</a:t>
            </a:r>
            <a:endParaRPr lang="en-US" sz="1150" dirty="0"/>
          </a:p>
        </p:txBody>
      </p:sp>
      <p:sp>
        <p:nvSpPr>
          <p:cNvPr id="28" name="Text 25"/>
          <p:cNvSpPr/>
          <p:nvPr/>
        </p:nvSpPr>
        <p:spPr>
          <a:xfrm>
            <a:off x="9134856" y="5513832"/>
            <a:ext cx="2212848" cy="457200"/>
          </a:xfrm>
          <a:prstGeom prst="rect">
            <a:avLst/>
          </a:prstGeom>
          <a:noFill/>
          <a:ln/>
        </p:spPr>
        <p:txBody>
          <a:bodyPr wrap="square" lIns="0" tIns="0" rIns="0" bIns="0" rtlCol="0" anchor="ctr">
            <a:normAutofit/>
          </a:bodyPr>
          <a:lstStyle/>
          <a:p>
            <a:pPr marL="0" indent="0" algn="ctr">
              <a:buNone/>
            </a:pPr>
            <a:r>
              <a:rPr lang="en-US" sz="980" dirty="0">
                <a:solidFill>
                  <a:srgbClr val="413D39"/>
                </a:solidFill>
              </a:rPr>
              <a:t>Annual public report + formal ministerial response</a:t>
            </a:r>
            <a:endParaRPr lang="en-US" sz="980" dirty="0"/>
          </a:p>
        </p:txBody>
      </p:sp>
      <p:sp>
        <p:nvSpPr>
          <p:cNvPr id="29" name="Text 26"/>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10–13, 48–55</a:t>
            </a:r>
            <a:endParaRPr lang="en-US" sz="580" dirty="0"/>
          </a:p>
        </p:txBody>
      </p:sp>
      <p:sp>
        <p:nvSpPr>
          <p:cNvPr id="30" name="Text 27"/>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31" name="Text 28"/>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32" name="Text 29"/>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8</a:t>
            </a:r>
            <a:endParaRPr lang="en-US" sz="74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What we need you to validate today</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We want to leave with confidence that the draft reflects what was heard — and a clear list of final changes.</a:t>
            </a:r>
            <a:endParaRPr lang="en-US" sz="1280" dirty="0"/>
          </a:p>
        </p:txBody>
      </p:sp>
      <p:sp>
        <p:nvSpPr>
          <p:cNvPr id="6" name="Shape 3"/>
          <p:cNvSpPr/>
          <p:nvPr/>
        </p:nvSpPr>
        <p:spPr>
          <a:xfrm>
            <a:off x="658368" y="1719072"/>
            <a:ext cx="1207008"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7" name="Text 4"/>
          <p:cNvSpPr/>
          <p:nvPr/>
        </p:nvSpPr>
        <p:spPr>
          <a:xfrm>
            <a:off x="749808" y="1787652"/>
            <a:ext cx="1024128"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VALIDATION</a:t>
            </a:r>
            <a:endParaRPr lang="en-US" sz="760" dirty="0"/>
          </a:p>
        </p:txBody>
      </p:sp>
      <p:sp>
        <p:nvSpPr>
          <p:cNvPr id="8" name="Shape 5"/>
          <p:cNvSpPr/>
          <p:nvPr/>
        </p:nvSpPr>
        <p:spPr>
          <a:xfrm>
            <a:off x="804672" y="2167128"/>
            <a:ext cx="438912" cy="438912"/>
          </a:xfrm>
          <a:prstGeom prst="ellipse">
            <a:avLst/>
          </a:prstGeom>
          <a:solidFill>
            <a:srgbClr val="1E637B"/>
          </a:solidFill>
          <a:ln w="12700">
            <a:solidFill>
              <a:srgbClr val="1E637B">
                <a:alpha val="0"/>
              </a:srgbClr>
            </a:solidFill>
            <a:prstDash val="solid"/>
          </a:ln>
        </p:spPr>
        <p:txBody>
          <a:bodyPr/>
          <a:lstStyle/>
          <a:p>
            <a:endParaRPr/>
          </a:p>
        </p:txBody>
      </p:sp>
      <p:sp>
        <p:nvSpPr>
          <p:cNvPr id="9" name="Text 6"/>
          <p:cNvSpPr/>
          <p:nvPr/>
        </p:nvSpPr>
        <p:spPr>
          <a:xfrm>
            <a:off x="804672" y="2286000"/>
            <a:ext cx="438912" cy="155448"/>
          </a:xfrm>
          <a:prstGeom prst="rect">
            <a:avLst/>
          </a:prstGeom>
          <a:noFill/>
          <a:ln/>
        </p:spPr>
        <p:txBody>
          <a:bodyPr wrap="square" lIns="0" tIns="0" rIns="0" bIns="0" rtlCol="0" anchor="ctr"/>
          <a:lstStyle/>
          <a:p>
            <a:pPr marL="0" indent="0" algn="ctr">
              <a:buNone/>
            </a:pPr>
            <a:r>
              <a:rPr lang="en-US" sz="950" b="1" dirty="0">
                <a:solidFill>
                  <a:srgbClr val="FFFFFF"/>
                </a:solidFill>
              </a:rPr>
              <a:t>1</a:t>
            </a:r>
            <a:endParaRPr lang="en-US" sz="950" dirty="0"/>
          </a:p>
        </p:txBody>
      </p:sp>
      <p:sp>
        <p:nvSpPr>
          <p:cNvPr id="10" name="Text 7"/>
          <p:cNvSpPr/>
          <p:nvPr/>
        </p:nvSpPr>
        <p:spPr>
          <a:xfrm>
            <a:off x="1444752" y="2139696"/>
            <a:ext cx="2926080" cy="237744"/>
          </a:xfrm>
          <a:prstGeom prst="rect">
            <a:avLst/>
          </a:prstGeom>
          <a:noFill/>
          <a:ln/>
        </p:spPr>
        <p:txBody>
          <a:bodyPr wrap="square" lIns="0" tIns="0" rIns="0" bIns="0" rtlCol="0" anchor="ctr">
            <a:normAutofit/>
          </a:bodyPr>
          <a:lstStyle/>
          <a:p>
            <a:pPr marL="0" indent="0">
              <a:buNone/>
            </a:pPr>
            <a:r>
              <a:rPr lang="en-US" sz="1510" b="1" dirty="0">
                <a:solidFill>
                  <a:srgbClr val="3B2A20"/>
                </a:solidFill>
              </a:rPr>
              <a:t>Did we hear you correctly?</a:t>
            </a:r>
            <a:endParaRPr lang="en-US" sz="1510" dirty="0"/>
          </a:p>
        </p:txBody>
      </p:sp>
      <p:sp>
        <p:nvSpPr>
          <p:cNvPr id="11" name="Text 8"/>
          <p:cNvSpPr/>
          <p:nvPr/>
        </p:nvSpPr>
        <p:spPr>
          <a:xfrm>
            <a:off x="4416552" y="2139696"/>
            <a:ext cx="6675120" cy="329184"/>
          </a:xfrm>
          <a:prstGeom prst="rect">
            <a:avLst/>
          </a:prstGeom>
          <a:noFill/>
          <a:ln/>
        </p:spPr>
        <p:txBody>
          <a:bodyPr wrap="square" lIns="0" tIns="0" rIns="0" bIns="0" rtlCol="0" anchor="ctr">
            <a:normAutofit/>
          </a:bodyPr>
          <a:lstStyle/>
          <a:p>
            <a:pPr marL="0" indent="0">
              <a:buNone/>
            </a:pPr>
            <a:r>
              <a:rPr lang="en-US" sz="1250" dirty="0">
                <a:solidFill>
                  <a:srgbClr val="413D39"/>
                </a:solidFill>
              </a:rPr>
              <a:t>Do the five Threads and priorities reflect what ACCOs have been saying?</a:t>
            </a:r>
            <a:endParaRPr lang="en-US" sz="1250" dirty="0"/>
          </a:p>
        </p:txBody>
      </p:sp>
      <p:sp>
        <p:nvSpPr>
          <p:cNvPr id="12" name="Shape 9"/>
          <p:cNvSpPr/>
          <p:nvPr/>
        </p:nvSpPr>
        <p:spPr>
          <a:xfrm>
            <a:off x="804672" y="2880360"/>
            <a:ext cx="438912" cy="438912"/>
          </a:xfrm>
          <a:prstGeom prst="ellipse">
            <a:avLst/>
          </a:prstGeom>
          <a:solidFill>
            <a:srgbClr val="D35C25"/>
          </a:solidFill>
          <a:ln w="12700">
            <a:solidFill>
              <a:srgbClr val="D35C25">
                <a:alpha val="0"/>
              </a:srgbClr>
            </a:solidFill>
            <a:prstDash val="solid"/>
          </a:ln>
        </p:spPr>
        <p:txBody>
          <a:bodyPr/>
          <a:lstStyle/>
          <a:p>
            <a:endParaRPr/>
          </a:p>
        </p:txBody>
      </p:sp>
      <p:sp>
        <p:nvSpPr>
          <p:cNvPr id="13" name="Text 10"/>
          <p:cNvSpPr/>
          <p:nvPr/>
        </p:nvSpPr>
        <p:spPr>
          <a:xfrm>
            <a:off x="804672" y="2999232"/>
            <a:ext cx="438912" cy="155448"/>
          </a:xfrm>
          <a:prstGeom prst="rect">
            <a:avLst/>
          </a:prstGeom>
          <a:noFill/>
          <a:ln/>
        </p:spPr>
        <p:txBody>
          <a:bodyPr wrap="square" lIns="0" tIns="0" rIns="0" bIns="0" rtlCol="0" anchor="ctr"/>
          <a:lstStyle/>
          <a:p>
            <a:pPr marL="0" indent="0" algn="ctr">
              <a:buNone/>
            </a:pPr>
            <a:r>
              <a:rPr lang="en-US" sz="950" b="1" dirty="0">
                <a:solidFill>
                  <a:srgbClr val="FFFFFF"/>
                </a:solidFill>
              </a:rPr>
              <a:t>2</a:t>
            </a:r>
            <a:endParaRPr lang="en-US" sz="950" dirty="0"/>
          </a:p>
        </p:txBody>
      </p:sp>
      <p:sp>
        <p:nvSpPr>
          <p:cNvPr id="14" name="Text 11"/>
          <p:cNvSpPr/>
          <p:nvPr/>
        </p:nvSpPr>
        <p:spPr>
          <a:xfrm>
            <a:off x="1444752" y="2852928"/>
            <a:ext cx="2926080" cy="237744"/>
          </a:xfrm>
          <a:prstGeom prst="rect">
            <a:avLst/>
          </a:prstGeom>
          <a:noFill/>
          <a:ln/>
        </p:spPr>
        <p:txBody>
          <a:bodyPr wrap="square" lIns="0" tIns="0" rIns="0" bIns="0" rtlCol="0" anchor="ctr">
            <a:normAutofit fontScale="92500"/>
          </a:bodyPr>
          <a:lstStyle/>
          <a:p>
            <a:pPr marL="0" indent="0">
              <a:buNone/>
            </a:pPr>
            <a:r>
              <a:rPr lang="en-US" sz="1510" b="1" dirty="0">
                <a:solidFill>
                  <a:srgbClr val="3B2A20"/>
                </a:solidFill>
              </a:rPr>
              <a:t>Did we translate it strongly enough?</a:t>
            </a:r>
            <a:endParaRPr lang="en-US" sz="1510" dirty="0"/>
          </a:p>
        </p:txBody>
      </p:sp>
      <p:sp>
        <p:nvSpPr>
          <p:cNvPr id="15" name="Text 12"/>
          <p:cNvSpPr/>
          <p:nvPr/>
        </p:nvSpPr>
        <p:spPr>
          <a:xfrm>
            <a:off x="4416552" y="2852928"/>
            <a:ext cx="6675120" cy="329184"/>
          </a:xfrm>
          <a:prstGeom prst="rect">
            <a:avLst/>
          </a:prstGeom>
          <a:noFill/>
          <a:ln/>
        </p:spPr>
        <p:txBody>
          <a:bodyPr wrap="square" lIns="0" tIns="0" rIns="0" bIns="0" rtlCol="0" anchor="ctr">
            <a:normAutofit/>
          </a:bodyPr>
          <a:lstStyle/>
          <a:p>
            <a:pPr marL="0" indent="0">
              <a:buNone/>
            </a:pPr>
            <a:r>
              <a:rPr lang="en-US" sz="1250" dirty="0">
                <a:solidFill>
                  <a:srgbClr val="413D39"/>
                </a:solidFill>
              </a:rPr>
              <a:t>Are the 16 packages specific enough to drive funding and implementation?</a:t>
            </a:r>
            <a:endParaRPr lang="en-US" sz="1250" dirty="0"/>
          </a:p>
        </p:txBody>
      </p:sp>
      <p:sp>
        <p:nvSpPr>
          <p:cNvPr id="16" name="Shape 13"/>
          <p:cNvSpPr/>
          <p:nvPr/>
        </p:nvSpPr>
        <p:spPr>
          <a:xfrm>
            <a:off x="804672" y="3593592"/>
            <a:ext cx="438912" cy="438912"/>
          </a:xfrm>
          <a:prstGeom prst="ellipse">
            <a:avLst/>
          </a:prstGeom>
          <a:solidFill>
            <a:srgbClr val="C94632"/>
          </a:solidFill>
          <a:ln w="12700">
            <a:solidFill>
              <a:srgbClr val="C94632">
                <a:alpha val="0"/>
              </a:srgbClr>
            </a:solidFill>
            <a:prstDash val="solid"/>
          </a:ln>
        </p:spPr>
        <p:txBody>
          <a:bodyPr/>
          <a:lstStyle/>
          <a:p>
            <a:endParaRPr/>
          </a:p>
        </p:txBody>
      </p:sp>
      <p:sp>
        <p:nvSpPr>
          <p:cNvPr id="17" name="Text 14"/>
          <p:cNvSpPr/>
          <p:nvPr/>
        </p:nvSpPr>
        <p:spPr>
          <a:xfrm>
            <a:off x="804672" y="3712464"/>
            <a:ext cx="438912" cy="155448"/>
          </a:xfrm>
          <a:prstGeom prst="rect">
            <a:avLst/>
          </a:prstGeom>
          <a:noFill/>
          <a:ln/>
        </p:spPr>
        <p:txBody>
          <a:bodyPr wrap="square" lIns="0" tIns="0" rIns="0" bIns="0" rtlCol="0" anchor="ctr"/>
          <a:lstStyle/>
          <a:p>
            <a:pPr marL="0" indent="0" algn="ctr">
              <a:buNone/>
            </a:pPr>
            <a:r>
              <a:rPr lang="en-US" sz="950" b="1" dirty="0">
                <a:solidFill>
                  <a:srgbClr val="FFFFFF"/>
                </a:solidFill>
              </a:rPr>
              <a:t>3</a:t>
            </a:r>
            <a:endParaRPr lang="en-US" sz="950" dirty="0"/>
          </a:p>
        </p:txBody>
      </p:sp>
      <p:sp>
        <p:nvSpPr>
          <p:cNvPr id="18" name="Text 15"/>
          <p:cNvSpPr/>
          <p:nvPr/>
        </p:nvSpPr>
        <p:spPr>
          <a:xfrm>
            <a:off x="1444752" y="3566160"/>
            <a:ext cx="2926080" cy="237744"/>
          </a:xfrm>
          <a:prstGeom prst="rect">
            <a:avLst/>
          </a:prstGeom>
          <a:noFill/>
          <a:ln/>
        </p:spPr>
        <p:txBody>
          <a:bodyPr wrap="square" lIns="0" tIns="0" rIns="0" bIns="0" rtlCol="0" anchor="ctr">
            <a:normAutofit/>
          </a:bodyPr>
          <a:lstStyle/>
          <a:p>
            <a:pPr marL="0" indent="0">
              <a:buNone/>
            </a:pPr>
            <a:r>
              <a:rPr lang="en-US" sz="1510" b="1" dirty="0">
                <a:solidFill>
                  <a:srgbClr val="3B2A20"/>
                </a:solidFill>
              </a:rPr>
              <a:t>What is missing or wrong?</a:t>
            </a:r>
            <a:endParaRPr lang="en-US" sz="1510" dirty="0"/>
          </a:p>
        </p:txBody>
      </p:sp>
      <p:sp>
        <p:nvSpPr>
          <p:cNvPr id="19" name="Text 16"/>
          <p:cNvSpPr/>
          <p:nvPr/>
        </p:nvSpPr>
        <p:spPr>
          <a:xfrm>
            <a:off x="4416552" y="3566160"/>
            <a:ext cx="6675120" cy="329184"/>
          </a:xfrm>
          <a:prstGeom prst="rect">
            <a:avLst/>
          </a:prstGeom>
          <a:noFill/>
          <a:ln/>
        </p:spPr>
        <p:txBody>
          <a:bodyPr wrap="square" lIns="0" tIns="0" rIns="0" bIns="0" rtlCol="0" anchor="ctr">
            <a:normAutofit/>
          </a:bodyPr>
          <a:lstStyle/>
          <a:p>
            <a:pPr marL="0" indent="0">
              <a:buNone/>
            </a:pPr>
            <a:r>
              <a:rPr lang="en-US" sz="1250" dirty="0">
                <a:solidFill>
                  <a:srgbClr val="413D39"/>
                </a:solidFill>
              </a:rPr>
              <a:t>Any group, issue, system, location or action that is absent, weak or misplaced?</a:t>
            </a:r>
            <a:endParaRPr lang="en-US" sz="1250" dirty="0"/>
          </a:p>
        </p:txBody>
      </p:sp>
      <p:sp>
        <p:nvSpPr>
          <p:cNvPr id="20" name="Shape 17"/>
          <p:cNvSpPr/>
          <p:nvPr/>
        </p:nvSpPr>
        <p:spPr>
          <a:xfrm>
            <a:off x="804672" y="4306824"/>
            <a:ext cx="438912" cy="438912"/>
          </a:xfrm>
          <a:prstGeom prst="ellipse">
            <a:avLst/>
          </a:prstGeom>
          <a:solidFill>
            <a:srgbClr val="6FB94E"/>
          </a:solidFill>
          <a:ln w="12700">
            <a:solidFill>
              <a:srgbClr val="6FB94E">
                <a:alpha val="0"/>
              </a:srgbClr>
            </a:solidFill>
            <a:prstDash val="solid"/>
          </a:ln>
        </p:spPr>
        <p:txBody>
          <a:bodyPr/>
          <a:lstStyle/>
          <a:p>
            <a:endParaRPr/>
          </a:p>
        </p:txBody>
      </p:sp>
      <p:sp>
        <p:nvSpPr>
          <p:cNvPr id="21" name="Text 18"/>
          <p:cNvSpPr/>
          <p:nvPr/>
        </p:nvSpPr>
        <p:spPr>
          <a:xfrm>
            <a:off x="804672" y="4425696"/>
            <a:ext cx="438912" cy="155448"/>
          </a:xfrm>
          <a:prstGeom prst="rect">
            <a:avLst/>
          </a:prstGeom>
          <a:noFill/>
          <a:ln/>
        </p:spPr>
        <p:txBody>
          <a:bodyPr wrap="square" lIns="0" tIns="0" rIns="0" bIns="0" rtlCol="0" anchor="ctr"/>
          <a:lstStyle/>
          <a:p>
            <a:pPr marL="0" indent="0" algn="ctr">
              <a:buNone/>
            </a:pPr>
            <a:r>
              <a:rPr lang="en-US" sz="950" b="1" dirty="0">
                <a:solidFill>
                  <a:srgbClr val="FFFFFF"/>
                </a:solidFill>
              </a:rPr>
              <a:t>4</a:t>
            </a:r>
            <a:endParaRPr lang="en-US" sz="950" dirty="0"/>
          </a:p>
        </p:txBody>
      </p:sp>
      <p:sp>
        <p:nvSpPr>
          <p:cNvPr id="22" name="Text 19"/>
          <p:cNvSpPr/>
          <p:nvPr/>
        </p:nvSpPr>
        <p:spPr>
          <a:xfrm>
            <a:off x="1444752" y="4279392"/>
            <a:ext cx="2926080" cy="237744"/>
          </a:xfrm>
          <a:prstGeom prst="rect">
            <a:avLst/>
          </a:prstGeom>
          <a:noFill/>
          <a:ln/>
        </p:spPr>
        <p:txBody>
          <a:bodyPr wrap="square" lIns="0" tIns="0" rIns="0" bIns="0" rtlCol="0" anchor="ctr">
            <a:normAutofit/>
          </a:bodyPr>
          <a:lstStyle/>
          <a:p>
            <a:pPr marL="0" indent="0">
              <a:buNone/>
            </a:pPr>
            <a:r>
              <a:rPr lang="en-US" sz="1510" b="1" dirty="0">
                <a:solidFill>
                  <a:srgbClr val="3B2A20"/>
                </a:solidFill>
              </a:rPr>
              <a:t>What must happen first?</a:t>
            </a:r>
            <a:endParaRPr lang="en-US" sz="1510" dirty="0"/>
          </a:p>
        </p:txBody>
      </p:sp>
      <p:sp>
        <p:nvSpPr>
          <p:cNvPr id="23" name="Text 20"/>
          <p:cNvSpPr/>
          <p:nvPr/>
        </p:nvSpPr>
        <p:spPr>
          <a:xfrm>
            <a:off x="4416552" y="4279392"/>
            <a:ext cx="6675120" cy="329184"/>
          </a:xfrm>
          <a:prstGeom prst="rect">
            <a:avLst/>
          </a:prstGeom>
          <a:noFill/>
          <a:ln/>
        </p:spPr>
        <p:txBody>
          <a:bodyPr wrap="square" lIns="0" tIns="0" rIns="0" bIns="0" rtlCol="0" anchor="ctr">
            <a:normAutofit/>
          </a:bodyPr>
          <a:lstStyle/>
          <a:p>
            <a:pPr marL="0" indent="0">
              <a:buNone/>
            </a:pPr>
            <a:r>
              <a:rPr lang="en-US" sz="1250" dirty="0">
                <a:solidFill>
                  <a:srgbClr val="413D39"/>
                </a:solidFill>
              </a:rPr>
              <a:t>Which actions are non-negotiable in the first 100 days and Year 1?</a:t>
            </a:r>
            <a:endParaRPr lang="en-US" sz="1250" dirty="0"/>
          </a:p>
        </p:txBody>
      </p:sp>
      <p:sp>
        <p:nvSpPr>
          <p:cNvPr id="24" name="Shape 21"/>
          <p:cNvSpPr/>
          <p:nvPr/>
        </p:nvSpPr>
        <p:spPr>
          <a:xfrm>
            <a:off x="804672" y="5020056"/>
            <a:ext cx="438912" cy="438912"/>
          </a:xfrm>
          <a:prstGeom prst="ellipse">
            <a:avLst/>
          </a:prstGeom>
          <a:solidFill>
            <a:srgbClr val="5A4030"/>
          </a:solidFill>
          <a:ln w="12700">
            <a:solidFill>
              <a:srgbClr val="5A4030">
                <a:alpha val="0"/>
              </a:srgbClr>
            </a:solidFill>
            <a:prstDash val="solid"/>
          </a:ln>
        </p:spPr>
        <p:txBody>
          <a:bodyPr/>
          <a:lstStyle/>
          <a:p>
            <a:endParaRPr/>
          </a:p>
        </p:txBody>
      </p:sp>
      <p:sp>
        <p:nvSpPr>
          <p:cNvPr id="25" name="Text 22"/>
          <p:cNvSpPr/>
          <p:nvPr/>
        </p:nvSpPr>
        <p:spPr>
          <a:xfrm>
            <a:off x="804672" y="5138928"/>
            <a:ext cx="438912" cy="155448"/>
          </a:xfrm>
          <a:prstGeom prst="rect">
            <a:avLst/>
          </a:prstGeom>
          <a:noFill/>
          <a:ln/>
        </p:spPr>
        <p:txBody>
          <a:bodyPr wrap="square" lIns="0" tIns="0" rIns="0" bIns="0" rtlCol="0" anchor="ctr"/>
          <a:lstStyle/>
          <a:p>
            <a:pPr marL="0" indent="0" algn="ctr">
              <a:buNone/>
            </a:pPr>
            <a:r>
              <a:rPr lang="en-US" sz="950" b="1" dirty="0">
                <a:solidFill>
                  <a:srgbClr val="FFFFFF"/>
                </a:solidFill>
              </a:rPr>
              <a:t>5</a:t>
            </a:r>
            <a:endParaRPr lang="en-US" sz="950" dirty="0"/>
          </a:p>
        </p:txBody>
      </p:sp>
      <p:sp>
        <p:nvSpPr>
          <p:cNvPr id="26" name="Text 23"/>
          <p:cNvSpPr/>
          <p:nvPr/>
        </p:nvSpPr>
        <p:spPr>
          <a:xfrm>
            <a:off x="1444752" y="4992624"/>
            <a:ext cx="2926080" cy="237744"/>
          </a:xfrm>
          <a:prstGeom prst="rect">
            <a:avLst/>
          </a:prstGeom>
          <a:noFill/>
          <a:ln/>
        </p:spPr>
        <p:txBody>
          <a:bodyPr wrap="square" lIns="0" tIns="0" rIns="0" bIns="0" rtlCol="0" anchor="ctr">
            <a:normAutofit/>
          </a:bodyPr>
          <a:lstStyle/>
          <a:p>
            <a:pPr marL="0" indent="0">
              <a:buNone/>
            </a:pPr>
            <a:r>
              <a:rPr lang="en-US" sz="1510" b="1" dirty="0">
                <a:solidFill>
                  <a:srgbClr val="3B2A20"/>
                </a:solidFill>
              </a:rPr>
              <a:t>How should success be judged?</a:t>
            </a:r>
            <a:endParaRPr lang="en-US" sz="1510" dirty="0"/>
          </a:p>
        </p:txBody>
      </p:sp>
      <p:sp>
        <p:nvSpPr>
          <p:cNvPr id="27" name="Text 24"/>
          <p:cNvSpPr/>
          <p:nvPr/>
        </p:nvSpPr>
        <p:spPr>
          <a:xfrm>
            <a:off x="4416552" y="4992624"/>
            <a:ext cx="6675120" cy="329184"/>
          </a:xfrm>
          <a:prstGeom prst="rect">
            <a:avLst/>
          </a:prstGeom>
          <a:noFill/>
          <a:ln/>
        </p:spPr>
        <p:txBody>
          <a:bodyPr wrap="square" lIns="0" tIns="0" rIns="0" bIns="0" rtlCol="0" anchor="ctr">
            <a:normAutofit/>
          </a:bodyPr>
          <a:lstStyle/>
          <a:p>
            <a:pPr marL="0" indent="0">
              <a:buNone/>
            </a:pPr>
            <a:r>
              <a:rPr lang="en-US" sz="1250" dirty="0">
                <a:solidFill>
                  <a:srgbClr val="413D39"/>
                </a:solidFill>
              </a:rPr>
              <a:t>What measures would tell your organisation and community that this plan is working?</a:t>
            </a:r>
            <a:endParaRPr lang="en-US" sz="1250" dirty="0"/>
          </a:p>
        </p:txBody>
      </p:sp>
      <p:sp>
        <p:nvSpPr>
          <p:cNvPr id="28" name="Shape 25"/>
          <p:cNvSpPr/>
          <p:nvPr/>
        </p:nvSpPr>
        <p:spPr>
          <a:xfrm>
            <a:off x="713232" y="5870448"/>
            <a:ext cx="10789920" cy="384048"/>
          </a:xfrm>
          <a:prstGeom prst="roundRect">
            <a:avLst>
              <a:gd name="adj" fmla="val 9524"/>
            </a:avLst>
          </a:prstGeom>
          <a:solidFill>
            <a:srgbClr val="3B2A20"/>
          </a:solidFill>
          <a:ln w="12700">
            <a:solidFill>
              <a:srgbClr val="3B2A20">
                <a:alpha val="0"/>
              </a:srgbClr>
            </a:solidFill>
            <a:prstDash val="solid"/>
          </a:ln>
        </p:spPr>
        <p:txBody>
          <a:bodyPr/>
          <a:lstStyle/>
          <a:p>
            <a:endParaRPr/>
          </a:p>
        </p:txBody>
      </p:sp>
      <p:sp>
        <p:nvSpPr>
          <p:cNvPr id="29" name="Text 26"/>
          <p:cNvSpPr/>
          <p:nvPr/>
        </p:nvSpPr>
        <p:spPr>
          <a:xfrm>
            <a:off x="987552" y="5980176"/>
            <a:ext cx="10222992" cy="164592"/>
          </a:xfrm>
          <a:prstGeom prst="rect">
            <a:avLst/>
          </a:prstGeom>
          <a:noFill/>
          <a:ln/>
        </p:spPr>
        <p:txBody>
          <a:bodyPr wrap="square" lIns="0" tIns="0" rIns="0" bIns="0" rtlCol="0" anchor="ctr">
            <a:normAutofit fontScale="92500" lnSpcReduction="10000"/>
          </a:bodyPr>
          <a:lstStyle/>
          <a:p>
            <a:pPr marL="0" indent="0" algn="ctr">
              <a:buNone/>
            </a:pPr>
            <a:r>
              <a:rPr lang="en-US" sz="1220" b="1" dirty="0">
                <a:solidFill>
                  <a:srgbClr val="FFFFFF"/>
                </a:solidFill>
              </a:rPr>
              <a:t>The final test: can community see its voice in the plan — and can government be held to what the plan promises?</a:t>
            </a:r>
            <a:endParaRPr lang="en-US" sz="1220" dirty="0"/>
          </a:p>
        </p:txBody>
      </p:sp>
      <p:sp>
        <p:nvSpPr>
          <p:cNvPr id="30" name="Text 27"/>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44, 53–56</a:t>
            </a:r>
            <a:endParaRPr lang="en-US" sz="580" dirty="0"/>
          </a:p>
        </p:txBody>
      </p:sp>
      <p:sp>
        <p:nvSpPr>
          <p:cNvPr id="31" name="Text 28"/>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32" name="Text 29"/>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33" name="Text 30"/>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10</a:t>
            </a:r>
            <a:endParaRPr lang="en-US" sz="74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Discussion question 1</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Validation: do the priorities reflect what has been raised by the sector to date?</a:t>
            </a:r>
            <a:endParaRPr lang="en-US" sz="1280" dirty="0"/>
          </a:p>
        </p:txBody>
      </p:sp>
      <p:sp>
        <p:nvSpPr>
          <p:cNvPr id="6" name="Shape 3"/>
          <p:cNvSpPr/>
          <p:nvPr/>
        </p:nvSpPr>
        <p:spPr>
          <a:xfrm>
            <a:off x="713232" y="1719072"/>
            <a:ext cx="109728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7" name="Text 4"/>
          <p:cNvSpPr/>
          <p:nvPr/>
        </p:nvSpPr>
        <p:spPr>
          <a:xfrm>
            <a:off x="804672" y="1787652"/>
            <a:ext cx="9144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15 MINUTES</a:t>
            </a:r>
            <a:endParaRPr lang="en-US" sz="760" dirty="0"/>
          </a:p>
        </p:txBody>
      </p:sp>
      <p:sp>
        <p:nvSpPr>
          <p:cNvPr id="8" name="Text 5"/>
          <p:cNvSpPr/>
          <p:nvPr/>
        </p:nvSpPr>
        <p:spPr>
          <a:xfrm>
            <a:off x="804672" y="2304288"/>
            <a:ext cx="10241280" cy="987552"/>
          </a:xfrm>
          <a:prstGeom prst="rect">
            <a:avLst/>
          </a:prstGeom>
          <a:noFill/>
          <a:ln/>
        </p:spPr>
        <p:txBody>
          <a:bodyPr wrap="square" lIns="254" tIns="254" rIns="254" bIns="254" rtlCol="0" anchor="ctr">
            <a:normAutofit fontScale="92500"/>
          </a:bodyPr>
          <a:lstStyle/>
          <a:p>
            <a:pPr marL="0" indent="0" algn="ctr">
              <a:buNone/>
            </a:pPr>
            <a:r>
              <a:rPr lang="en-US" sz="2800" b="1" dirty="0">
                <a:solidFill>
                  <a:srgbClr val="3B2A20"/>
                </a:solidFill>
                <a:latin typeface="Aptos Display" pitchFamily="34" charset="0"/>
                <a:ea typeface="Aptos Display" pitchFamily="34" charset="-122"/>
                <a:cs typeface="Aptos Display" pitchFamily="34" charset="-120"/>
              </a:rPr>
              <a:t>Do the priorities identified under the Draft Action Plan accurately reflect the priorities, needs and outcomes raised by the sector to date?</a:t>
            </a:r>
            <a:endParaRPr lang="en-US" sz="2800" dirty="0"/>
          </a:p>
        </p:txBody>
      </p:sp>
      <p:sp>
        <p:nvSpPr>
          <p:cNvPr id="9" name="Shape 6"/>
          <p:cNvSpPr/>
          <p:nvPr/>
        </p:nvSpPr>
        <p:spPr>
          <a:xfrm>
            <a:off x="1051560" y="3886200"/>
            <a:ext cx="10012680" cy="1353312"/>
          </a:xfrm>
          <a:prstGeom prst="roundRect">
            <a:avLst>
              <a:gd name="adj" fmla="val 5405"/>
            </a:avLst>
          </a:prstGeom>
          <a:solidFill>
            <a:srgbClr val="FBEBDD"/>
          </a:solidFill>
          <a:ln w="10160">
            <a:solidFill>
              <a:srgbClr val="D35C25">
                <a:alpha val="70000"/>
              </a:srgbClr>
            </a:solidFill>
            <a:prstDash val="solid"/>
          </a:ln>
        </p:spPr>
        <p:txBody>
          <a:bodyPr/>
          <a:lstStyle/>
          <a:p>
            <a:endParaRPr/>
          </a:p>
        </p:txBody>
      </p:sp>
      <p:sp>
        <p:nvSpPr>
          <p:cNvPr id="10" name="Text 7"/>
          <p:cNvSpPr/>
          <p:nvPr/>
        </p:nvSpPr>
        <p:spPr>
          <a:xfrm>
            <a:off x="1389888" y="4160520"/>
            <a:ext cx="9326880" cy="201168"/>
          </a:xfrm>
          <a:prstGeom prst="rect">
            <a:avLst/>
          </a:prstGeom>
          <a:noFill/>
          <a:ln/>
        </p:spPr>
        <p:txBody>
          <a:bodyPr wrap="square" lIns="0" tIns="0" rIns="0" bIns="0" rtlCol="0" anchor="ctr">
            <a:normAutofit fontScale="92500" lnSpcReduction="10000"/>
          </a:bodyPr>
          <a:lstStyle/>
          <a:p>
            <a:pPr marL="0" indent="0" algn="ctr">
              <a:buNone/>
            </a:pPr>
            <a:r>
              <a:rPr lang="en-US" sz="1460" b="1" dirty="0">
                <a:solidFill>
                  <a:srgbClr val="D35C25"/>
                </a:solidFill>
              </a:rPr>
              <a:t>Please test both sides of the question:</a:t>
            </a:r>
            <a:endParaRPr lang="en-US" sz="1460" dirty="0"/>
          </a:p>
        </p:txBody>
      </p:sp>
      <p:sp>
        <p:nvSpPr>
          <p:cNvPr id="11" name="Text 8"/>
          <p:cNvSpPr/>
          <p:nvPr/>
        </p:nvSpPr>
        <p:spPr>
          <a:xfrm>
            <a:off x="1389888" y="4590288"/>
            <a:ext cx="9326880" cy="219456"/>
          </a:xfrm>
          <a:prstGeom prst="rect">
            <a:avLst/>
          </a:prstGeom>
          <a:noFill/>
          <a:ln/>
        </p:spPr>
        <p:txBody>
          <a:bodyPr wrap="square" lIns="0" tIns="0" rIns="0" bIns="0" rtlCol="0" anchor="ctr">
            <a:normAutofit fontScale="92500" lnSpcReduction="10000"/>
          </a:bodyPr>
          <a:lstStyle/>
          <a:p>
            <a:pPr marL="0" indent="0" algn="ctr">
              <a:buNone/>
            </a:pPr>
            <a:r>
              <a:rPr lang="en-US" sz="1650" b="1" dirty="0">
                <a:solidFill>
                  <a:srgbClr val="3B2A20"/>
                </a:solidFill>
              </a:rPr>
              <a:t>What is right?  •  What needs strengthening?  •  What language needs changing?</a:t>
            </a:r>
            <a:endParaRPr lang="en-US" sz="1650" dirty="0"/>
          </a:p>
        </p:txBody>
      </p:sp>
      <p:sp>
        <p:nvSpPr>
          <p:cNvPr id="12" name="Text 9"/>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13" name="Text 10"/>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14" name="Text 11"/>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13</a:t>
            </a:r>
            <a:endParaRPr lang="en-US" sz="74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Discussion question 2</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Validation: final gaps before the Draft Action Plan is finalised.</a:t>
            </a:r>
            <a:endParaRPr lang="en-US" sz="1280" dirty="0"/>
          </a:p>
        </p:txBody>
      </p:sp>
      <p:sp>
        <p:nvSpPr>
          <p:cNvPr id="6" name="Shape 3"/>
          <p:cNvSpPr/>
          <p:nvPr/>
        </p:nvSpPr>
        <p:spPr>
          <a:xfrm>
            <a:off x="713232" y="1719072"/>
            <a:ext cx="109728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7" name="Text 4"/>
          <p:cNvSpPr/>
          <p:nvPr/>
        </p:nvSpPr>
        <p:spPr>
          <a:xfrm>
            <a:off x="804672" y="1787652"/>
            <a:ext cx="9144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15 MINUTES</a:t>
            </a:r>
            <a:endParaRPr lang="en-US" sz="760" dirty="0"/>
          </a:p>
        </p:txBody>
      </p:sp>
      <p:sp>
        <p:nvSpPr>
          <p:cNvPr id="8" name="Text 5"/>
          <p:cNvSpPr/>
          <p:nvPr/>
        </p:nvSpPr>
        <p:spPr>
          <a:xfrm>
            <a:off x="804672" y="2212848"/>
            <a:ext cx="10241280" cy="1078992"/>
          </a:xfrm>
          <a:prstGeom prst="rect">
            <a:avLst/>
          </a:prstGeom>
          <a:noFill/>
          <a:ln/>
        </p:spPr>
        <p:txBody>
          <a:bodyPr wrap="square" lIns="254" tIns="254" rIns="254" bIns="254" rtlCol="0" anchor="ctr">
            <a:normAutofit fontScale="92500" lnSpcReduction="10000"/>
          </a:bodyPr>
          <a:lstStyle/>
          <a:p>
            <a:pPr marL="0" indent="0" algn="ctr">
              <a:buNone/>
            </a:pPr>
            <a:r>
              <a:rPr lang="en-US" sz="2800" b="1" dirty="0">
                <a:solidFill>
                  <a:srgbClr val="3B2A20"/>
                </a:solidFill>
                <a:latin typeface="Aptos Display" pitchFamily="34" charset="0"/>
                <a:ea typeface="Aptos Display" pitchFamily="34" charset="-122"/>
                <a:cs typeface="Aptos Display" pitchFamily="34" charset="-120"/>
              </a:rPr>
              <a:t>Can you see any final gaps, missing priorities, actions or implementation issues that need to be addressed before the Draft Action Plan is finalised?</a:t>
            </a:r>
            <a:endParaRPr lang="en-US" sz="2800" dirty="0"/>
          </a:p>
        </p:txBody>
      </p:sp>
      <p:sp>
        <p:nvSpPr>
          <p:cNvPr id="9" name="Shape 6"/>
          <p:cNvSpPr/>
          <p:nvPr/>
        </p:nvSpPr>
        <p:spPr>
          <a:xfrm>
            <a:off x="1051560" y="3858768"/>
            <a:ext cx="10012680" cy="1444752"/>
          </a:xfrm>
          <a:prstGeom prst="roundRect">
            <a:avLst>
              <a:gd name="adj" fmla="val 5063"/>
            </a:avLst>
          </a:prstGeom>
          <a:solidFill>
            <a:srgbClr val="EAF3F6"/>
          </a:solidFill>
          <a:ln w="10160">
            <a:solidFill>
              <a:srgbClr val="1E637B">
                <a:alpha val="70000"/>
              </a:srgbClr>
            </a:solidFill>
            <a:prstDash val="solid"/>
          </a:ln>
        </p:spPr>
        <p:txBody>
          <a:bodyPr/>
          <a:lstStyle/>
          <a:p>
            <a:endParaRPr/>
          </a:p>
        </p:txBody>
      </p:sp>
      <p:sp>
        <p:nvSpPr>
          <p:cNvPr id="10" name="Text 7"/>
          <p:cNvSpPr/>
          <p:nvPr/>
        </p:nvSpPr>
        <p:spPr>
          <a:xfrm>
            <a:off x="1389888" y="4133088"/>
            <a:ext cx="9326880" cy="201168"/>
          </a:xfrm>
          <a:prstGeom prst="rect">
            <a:avLst/>
          </a:prstGeom>
          <a:noFill/>
          <a:ln/>
        </p:spPr>
        <p:txBody>
          <a:bodyPr wrap="square" lIns="0" tIns="0" rIns="0" bIns="0" rtlCol="0" anchor="ctr">
            <a:normAutofit fontScale="92500" lnSpcReduction="10000"/>
          </a:bodyPr>
          <a:lstStyle/>
          <a:p>
            <a:pPr marL="0" indent="0" algn="ctr">
              <a:buNone/>
            </a:pPr>
            <a:r>
              <a:rPr lang="en-US" sz="1460" b="1" dirty="0">
                <a:solidFill>
                  <a:srgbClr val="1E637B"/>
                </a:solidFill>
              </a:rPr>
              <a:t>Prompt areas</a:t>
            </a:r>
            <a:endParaRPr lang="en-US" sz="1460" dirty="0"/>
          </a:p>
        </p:txBody>
      </p:sp>
      <p:sp>
        <p:nvSpPr>
          <p:cNvPr id="11" name="Text 8"/>
          <p:cNvSpPr/>
          <p:nvPr/>
        </p:nvSpPr>
        <p:spPr>
          <a:xfrm>
            <a:off x="1389888" y="4553712"/>
            <a:ext cx="9326880" cy="347472"/>
          </a:xfrm>
          <a:prstGeom prst="rect">
            <a:avLst/>
          </a:prstGeom>
          <a:noFill/>
          <a:ln/>
        </p:spPr>
        <p:txBody>
          <a:bodyPr wrap="square" lIns="0" tIns="0" rIns="0" bIns="0" rtlCol="0" anchor="ctr">
            <a:normAutofit fontScale="92500"/>
          </a:bodyPr>
          <a:lstStyle/>
          <a:p>
            <a:pPr marL="0" indent="0" algn="ctr">
              <a:buNone/>
            </a:pPr>
            <a:r>
              <a:rPr lang="en-US" sz="1520" b="1" dirty="0">
                <a:solidFill>
                  <a:srgbClr val="3B2A20"/>
                </a:solidFill>
              </a:rPr>
              <a:t>People not visible  •  Places not covered  •  Weak actions  •  Timing issues  •  Funding risks  •  Workforce or data gaps</a:t>
            </a:r>
            <a:endParaRPr lang="en-US" sz="1520" dirty="0"/>
          </a:p>
        </p:txBody>
      </p:sp>
      <p:sp>
        <p:nvSpPr>
          <p:cNvPr id="12" name="Text 9"/>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13" name="Text 10"/>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14" name="Text 11"/>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14</a:t>
            </a:r>
            <a:endParaRPr lang="en-US" sz="74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Discussion question 3</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Validation: what is needed to make implementation real and accountable?</a:t>
            </a:r>
            <a:endParaRPr lang="en-US" sz="1280" dirty="0"/>
          </a:p>
        </p:txBody>
      </p:sp>
      <p:sp>
        <p:nvSpPr>
          <p:cNvPr id="6" name="Shape 3"/>
          <p:cNvSpPr/>
          <p:nvPr/>
        </p:nvSpPr>
        <p:spPr>
          <a:xfrm>
            <a:off x="713232" y="1719072"/>
            <a:ext cx="109728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7" name="Text 4"/>
          <p:cNvSpPr/>
          <p:nvPr/>
        </p:nvSpPr>
        <p:spPr>
          <a:xfrm>
            <a:off x="804672" y="1787652"/>
            <a:ext cx="9144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15 MINUTES</a:t>
            </a:r>
            <a:endParaRPr lang="en-US" sz="760" dirty="0"/>
          </a:p>
        </p:txBody>
      </p:sp>
      <p:sp>
        <p:nvSpPr>
          <p:cNvPr id="8" name="Text 5"/>
          <p:cNvSpPr/>
          <p:nvPr/>
        </p:nvSpPr>
        <p:spPr>
          <a:xfrm>
            <a:off x="804672" y="2167128"/>
            <a:ext cx="10241280" cy="1170432"/>
          </a:xfrm>
          <a:prstGeom prst="rect">
            <a:avLst/>
          </a:prstGeom>
          <a:noFill/>
          <a:ln/>
        </p:spPr>
        <p:txBody>
          <a:bodyPr wrap="square" lIns="254" tIns="254" rIns="254" bIns="254" rtlCol="0" anchor="ctr">
            <a:normAutofit lnSpcReduction="10000"/>
          </a:bodyPr>
          <a:lstStyle/>
          <a:p>
            <a:pPr marL="0" indent="0" algn="ctr">
              <a:buNone/>
            </a:pPr>
            <a:r>
              <a:rPr lang="en-US" sz="2700" b="1" dirty="0">
                <a:solidFill>
                  <a:srgbClr val="3B2A20"/>
                </a:solidFill>
                <a:latin typeface="Aptos Display" pitchFamily="34" charset="0"/>
                <a:ea typeface="Aptos Display" pitchFamily="34" charset="-122"/>
                <a:cs typeface="Aptos Display" pitchFamily="34" charset="-120"/>
              </a:rPr>
              <a:t>What support, governance and accountability arrangements are needed to implement the Action Plan effectively and deliver stronger, safer families and communities?</a:t>
            </a:r>
            <a:endParaRPr lang="en-US" sz="2700" dirty="0"/>
          </a:p>
        </p:txBody>
      </p:sp>
      <p:sp>
        <p:nvSpPr>
          <p:cNvPr id="9" name="Shape 6"/>
          <p:cNvSpPr/>
          <p:nvPr/>
        </p:nvSpPr>
        <p:spPr>
          <a:xfrm>
            <a:off x="1051560" y="3858768"/>
            <a:ext cx="10012680" cy="1444752"/>
          </a:xfrm>
          <a:prstGeom prst="roundRect">
            <a:avLst>
              <a:gd name="adj" fmla="val 5063"/>
            </a:avLst>
          </a:prstGeom>
          <a:solidFill>
            <a:srgbClr val="EDF6E8"/>
          </a:solidFill>
          <a:ln w="10160">
            <a:solidFill>
              <a:srgbClr val="6FB94E">
                <a:alpha val="70000"/>
              </a:srgbClr>
            </a:solidFill>
            <a:prstDash val="solid"/>
          </a:ln>
        </p:spPr>
        <p:txBody>
          <a:bodyPr/>
          <a:lstStyle/>
          <a:p>
            <a:endParaRPr/>
          </a:p>
        </p:txBody>
      </p:sp>
      <p:sp>
        <p:nvSpPr>
          <p:cNvPr id="10" name="Text 7"/>
          <p:cNvSpPr/>
          <p:nvPr/>
        </p:nvSpPr>
        <p:spPr>
          <a:xfrm>
            <a:off x="1389888" y="4133088"/>
            <a:ext cx="9326880" cy="201168"/>
          </a:xfrm>
          <a:prstGeom prst="rect">
            <a:avLst/>
          </a:prstGeom>
          <a:noFill/>
          <a:ln/>
        </p:spPr>
        <p:txBody>
          <a:bodyPr wrap="square" lIns="0" tIns="0" rIns="0" bIns="0" rtlCol="0" anchor="ctr">
            <a:normAutofit fontScale="92500" lnSpcReduction="10000"/>
          </a:bodyPr>
          <a:lstStyle/>
          <a:p>
            <a:pPr marL="0" indent="0" algn="ctr">
              <a:buNone/>
            </a:pPr>
            <a:r>
              <a:rPr lang="en-US" sz="1460" b="1" dirty="0">
                <a:solidFill>
                  <a:srgbClr val="6FB94E"/>
                </a:solidFill>
              </a:rPr>
              <a:t>Think about what would make the plan deliverable:</a:t>
            </a:r>
            <a:endParaRPr lang="en-US" sz="1460" dirty="0"/>
          </a:p>
        </p:txBody>
      </p:sp>
      <p:sp>
        <p:nvSpPr>
          <p:cNvPr id="11" name="Text 8"/>
          <p:cNvSpPr/>
          <p:nvPr/>
        </p:nvSpPr>
        <p:spPr>
          <a:xfrm>
            <a:off x="1389888" y="4553712"/>
            <a:ext cx="9326880" cy="347472"/>
          </a:xfrm>
          <a:prstGeom prst="rect">
            <a:avLst/>
          </a:prstGeom>
          <a:noFill/>
          <a:ln/>
        </p:spPr>
        <p:txBody>
          <a:bodyPr wrap="square" lIns="0" tIns="0" rIns="0" bIns="0" rtlCol="0" anchor="ctr">
            <a:normAutofit fontScale="85000" lnSpcReduction="10000"/>
          </a:bodyPr>
          <a:lstStyle/>
          <a:p>
            <a:pPr marL="0" indent="0" algn="ctr">
              <a:buNone/>
            </a:pPr>
            <a:r>
              <a:rPr lang="en-US" sz="1500" b="1" dirty="0">
                <a:solidFill>
                  <a:srgbClr val="3B2A20"/>
                </a:solidFill>
              </a:rPr>
              <a:t>Local governance  •  ACCO capability  •  Funding conditions  •  System reform levers  •  Public reporting  •  Corrective action</a:t>
            </a:r>
            <a:endParaRPr lang="en-US" sz="1500" dirty="0"/>
          </a:p>
        </p:txBody>
      </p:sp>
      <p:sp>
        <p:nvSpPr>
          <p:cNvPr id="12" name="Text 9"/>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13" name="Text 10"/>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14" name="Text 11"/>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15</a:t>
            </a:r>
            <a:endParaRPr lang="en-US" sz="74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jpg"/>
          <p:cNvPicPr>
            <a:picLocks noChangeAspect="1"/>
          </p:cNvPicPr>
          <p:nvPr/>
        </p:nvPicPr>
        <p:blipFill>
          <a:blip r:embed="rId2"/>
          <a:stretch>
            <a:fillRect/>
          </a:stretch>
        </p:blipFill>
        <p:spPr>
          <a:xfrm>
            <a:off x="0" y="0"/>
            <a:ext cx="12191695" cy="841248"/>
          </a:xfrm>
          <a:prstGeom prst="rect">
            <a:avLst/>
          </a:prstGeom>
        </p:spPr>
      </p:pic>
      <p:sp>
        <p:nvSpPr>
          <p:cNvPr id="3" name="Rounded Rectangle 2"/>
          <p:cNvSpPr/>
          <p:nvPr/>
        </p:nvSpPr>
        <p:spPr>
          <a:xfrm>
            <a:off x="411480" y="1078992"/>
            <a:ext cx="11384280" cy="5349240"/>
          </a:xfrm>
          <a:prstGeom prst="roundRect">
            <a:avLst/>
          </a:prstGeom>
          <a:solidFill>
            <a:srgbClr val="FFFFFF"/>
          </a:solidFill>
          <a:ln w="12700">
            <a:solidFill>
              <a:srgbClr val="E7D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94360" y="1664208"/>
            <a:ext cx="8138160" cy="513987"/>
          </a:xfrm>
          <a:prstGeom prst="rect">
            <a:avLst/>
          </a:prstGeom>
          <a:noFill/>
        </p:spPr>
        <p:txBody>
          <a:bodyPr wrap="square" lIns="45720" tIns="18288" rIns="45720" bIns="18288">
            <a:spAutoFit/>
          </a:bodyPr>
          <a:lstStyle/>
          <a:p>
            <a:pPr algn="l"/>
            <a:r>
              <a:rPr sz="3100" b="1" dirty="0">
                <a:solidFill>
                  <a:srgbClr val="37261C"/>
                </a:solidFill>
                <a:latin typeface="Aptos"/>
              </a:rPr>
              <a:t>DSS</a:t>
            </a:r>
            <a:r>
              <a:rPr lang="en-AU" sz="3100" b="1" dirty="0">
                <a:solidFill>
                  <a:srgbClr val="37261C"/>
                </a:solidFill>
                <a:latin typeface="Aptos"/>
              </a:rPr>
              <a:t> &amp; </a:t>
            </a:r>
            <a:r>
              <a:rPr sz="3100" b="1" dirty="0">
                <a:solidFill>
                  <a:srgbClr val="37261C"/>
                </a:solidFill>
                <a:latin typeface="Aptos"/>
              </a:rPr>
              <a:t>Community</a:t>
            </a:r>
            <a:r>
              <a:rPr lang="en-AU" sz="3100" b="1" dirty="0">
                <a:solidFill>
                  <a:srgbClr val="37261C"/>
                </a:solidFill>
                <a:latin typeface="Aptos"/>
              </a:rPr>
              <a:t> Session</a:t>
            </a:r>
            <a:endParaRPr sz="3100" b="1" dirty="0">
              <a:solidFill>
                <a:srgbClr val="37261C"/>
              </a:solidFill>
              <a:latin typeface="Aptos"/>
            </a:endParaRPr>
          </a:p>
        </p:txBody>
      </p:sp>
      <p:sp>
        <p:nvSpPr>
          <p:cNvPr id="7" name="TextBox 6"/>
          <p:cNvSpPr txBox="1"/>
          <p:nvPr/>
        </p:nvSpPr>
        <p:spPr>
          <a:xfrm>
            <a:off x="612648" y="2240280"/>
            <a:ext cx="10652760" cy="502920"/>
          </a:xfrm>
          <a:prstGeom prst="rect">
            <a:avLst/>
          </a:prstGeom>
          <a:noFill/>
        </p:spPr>
        <p:txBody>
          <a:bodyPr wrap="square" lIns="45720" tIns="18288" rIns="45720" bIns="18288">
            <a:spAutoFit/>
          </a:bodyPr>
          <a:lstStyle/>
          <a:p>
            <a:pPr algn="l"/>
            <a:r>
              <a:rPr sz="1500" b="0">
                <a:solidFill>
                  <a:srgbClr val="085969"/>
                </a:solidFill>
                <a:latin typeface="Aptos"/>
              </a:rPr>
              <a:t>Purpose: bring government back into the room after ACCO caucus and test the key messages together.</a:t>
            </a:r>
          </a:p>
        </p:txBody>
      </p:sp>
      <p:sp>
        <p:nvSpPr>
          <p:cNvPr id="8" name="Rectangle 7"/>
          <p:cNvSpPr/>
          <p:nvPr/>
        </p:nvSpPr>
        <p:spPr>
          <a:xfrm>
            <a:off x="0" y="6601968"/>
            <a:ext cx="12191695" cy="256032"/>
          </a:xfrm>
          <a:prstGeom prst="rect">
            <a:avLst/>
          </a:prstGeom>
          <a:solidFill>
            <a:srgbClr val="37261C"/>
          </a:solidFill>
          <a:ln>
            <a:solidFill>
              <a:srgbClr val="37261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66928" y="6629400"/>
            <a:ext cx="8046720" cy="164592"/>
          </a:xfrm>
          <a:prstGeom prst="rect">
            <a:avLst/>
          </a:prstGeom>
          <a:noFill/>
        </p:spPr>
        <p:txBody>
          <a:bodyPr wrap="square" lIns="45720" tIns="18288" rIns="45720" bIns="18288">
            <a:spAutoFit/>
          </a:bodyPr>
          <a:lstStyle/>
          <a:p>
            <a:pPr algn="l"/>
            <a:r>
              <a:rPr sz="800" b="0">
                <a:solidFill>
                  <a:srgbClr val="FFFFFF"/>
                </a:solidFill>
                <a:latin typeface="Aptos"/>
              </a:rPr>
              <a:t>Our Ways – Strong Ways – Our Voices | Community Consultation</a:t>
            </a:r>
          </a:p>
        </p:txBody>
      </p:sp>
      <p:sp>
        <p:nvSpPr>
          <p:cNvPr id="10" name="TextBox 9"/>
          <p:cNvSpPr txBox="1"/>
          <p:nvPr/>
        </p:nvSpPr>
        <p:spPr>
          <a:xfrm>
            <a:off x="11155680" y="6629400"/>
            <a:ext cx="731520" cy="164592"/>
          </a:xfrm>
          <a:prstGeom prst="rect">
            <a:avLst/>
          </a:prstGeom>
          <a:noFill/>
        </p:spPr>
        <p:txBody>
          <a:bodyPr wrap="square" lIns="45720" tIns="18288" rIns="45720" bIns="18288">
            <a:spAutoFit/>
          </a:bodyPr>
          <a:lstStyle/>
          <a:p>
            <a:pPr algn="r"/>
            <a:r>
              <a:rPr sz="800" b="0">
                <a:solidFill>
                  <a:srgbClr val="FFFFFF"/>
                </a:solidFill>
                <a:latin typeface="Aptos"/>
              </a:rPr>
              <a:t>Back agenda</a:t>
            </a:r>
          </a:p>
        </p:txBody>
      </p:sp>
      <p:sp>
        <p:nvSpPr>
          <p:cNvPr id="11" name="Rounded Rectangle 10"/>
          <p:cNvSpPr/>
          <p:nvPr/>
        </p:nvSpPr>
        <p:spPr>
          <a:xfrm>
            <a:off x="713232" y="2880360"/>
            <a:ext cx="1143000" cy="384048"/>
          </a:xfrm>
          <a:prstGeom prst="roundRect">
            <a:avLst/>
          </a:prstGeom>
          <a:solidFill>
            <a:srgbClr val="C65223"/>
          </a:solidFill>
          <a:ln>
            <a:solidFill>
              <a:srgbClr val="C65223"/>
            </a:solidFill>
          </a:ln>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ctr"/>
          <a:lstStyle/>
          <a:p>
            <a:pPr algn="ctr"/>
            <a:r>
              <a:rPr sz="1600" b="1">
                <a:solidFill>
                  <a:srgbClr val="FFFFFF"/>
                </a:solidFill>
                <a:latin typeface="Aptos"/>
              </a:rPr>
              <a:t>11.40am</a:t>
            </a:r>
          </a:p>
        </p:txBody>
      </p:sp>
      <p:sp>
        <p:nvSpPr>
          <p:cNvPr id="12" name="TextBox 11"/>
          <p:cNvSpPr txBox="1"/>
          <p:nvPr/>
        </p:nvSpPr>
        <p:spPr>
          <a:xfrm>
            <a:off x="2057400" y="2852928"/>
            <a:ext cx="4389120" cy="320040"/>
          </a:xfrm>
          <a:prstGeom prst="rect">
            <a:avLst/>
          </a:prstGeom>
          <a:noFill/>
        </p:spPr>
        <p:txBody>
          <a:bodyPr wrap="square" lIns="45720" tIns="18288" rIns="45720" bIns="18288">
            <a:spAutoFit/>
          </a:bodyPr>
          <a:lstStyle/>
          <a:p>
            <a:pPr algn="l"/>
            <a:r>
              <a:rPr sz="1900" b="1">
                <a:solidFill>
                  <a:srgbClr val="37261C"/>
                </a:solidFill>
                <a:latin typeface="Aptos"/>
              </a:rPr>
              <a:t>What happens in this section</a:t>
            </a:r>
          </a:p>
        </p:txBody>
      </p:sp>
      <p:sp>
        <p:nvSpPr>
          <p:cNvPr id="13" name="TextBox 12"/>
          <p:cNvSpPr txBox="1"/>
          <p:nvPr/>
        </p:nvSpPr>
        <p:spPr>
          <a:xfrm>
            <a:off x="2057400" y="3246120"/>
            <a:ext cx="9006840" cy="2148840"/>
          </a:xfrm>
          <a:prstGeom prst="rect">
            <a:avLst/>
          </a:prstGeom>
          <a:noFill/>
        </p:spPr>
        <p:txBody>
          <a:bodyPr wrap="square" tIns="27432" bIns="27432">
            <a:spAutoFit/>
          </a:bodyPr>
          <a:lstStyle/>
          <a:p>
            <a:pPr>
              <a:spcAft>
                <a:spcPts val="800"/>
              </a:spcAft>
            </a:pPr>
            <a:r>
              <a:rPr sz="1700" dirty="0">
                <a:solidFill>
                  <a:srgbClr val="37261C"/>
                </a:solidFill>
                <a:latin typeface="Aptos"/>
              </a:rPr>
              <a:t>• DSS returns to the room and online space.</a:t>
            </a:r>
          </a:p>
          <a:p>
            <a:pPr>
              <a:spcAft>
                <a:spcPts val="800"/>
              </a:spcAft>
            </a:pPr>
            <a:r>
              <a:rPr sz="1700" dirty="0">
                <a:solidFill>
                  <a:srgbClr val="37261C"/>
                </a:solidFill>
                <a:latin typeface="Aptos"/>
              </a:rPr>
              <a:t>• Brief DSS introduction to acknowledge the process and role in implementation.</a:t>
            </a:r>
          </a:p>
          <a:p>
            <a:pPr>
              <a:spcAft>
                <a:spcPts val="800"/>
              </a:spcAft>
            </a:pPr>
            <a:r>
              <a:rPr sz="1700" dirty="0">
                <a:solidFill>
                  <a:srgbClr val="37261C"/>
                </a:solidFill>
                <a:latin typeface="Aptos"/>
              </a:rPr>
              <a:t>• Community report-back from the ACCO caucus: what was validated, what needs strengthening, and what must not be missed.</a:t>
            </a:r>
          </a:p>
          <a:p>
            <a:pPr>
              <a:spcAft>
                <a:spcPts val="800"/>
              </a:spcAft>
            </a:pPr>
            <a:r>
              <a:rPr sz="1700" dirty="0">
                <a:solidFill>
                  <a:srgbClr val="37261C"/>
                </a:solidFill>
                <a:latin typeface="Aptos"/>
              </a:rPr>
              <a:t>• Open discussion to make sure all voices have had an opportunity to contribute.</a:t>
            </a:r>
          </a:p>
        </p:txBody>
      </p:sp>
      <p:sp>
        <p:nvSpPr>
          <p:cNvPr id="14" name="Rounded Rectangle 13"/>
          <p:cNvSpPr/>
          <p:nvPr/>
        </p:nvSpPr>
        <p:spPr>
          <a:xfrm>
            <a:off x="713232" y="5440680"/>
            <a:ext cx="10561320" cy="512064"/>
          </a:xfrm>
          <a:prstGeom prst="roundRect">
            <a:avLst/>
          </a:prstGeom>
          <a:solidFill>
            <a:srgbClr val="F1E6D3"/>
          </a:solidFill>
          <a:ln>
            <a:solidFill>
              <a:srgbClr val="E3D6B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14400" y="5559552"/>
            <a:ext cx="9966960" cy="219456"/>
          </a:xfrm>
          <a:prstGeom prst="rect">
            <a:avLst/>
          </a:prstGeom>
          <a:noFill/>
        </p:spPr>
        <p:txBody>
          <a:bodyPr wrap="square" lIns="45720" tIns="18288" rIns="45720" bIns="18288">
            <a:spAutoFit/>
          </a:bodyPr>
          <a:lstStyle/>
          <a:p>
            <a:pPr algn="l"/>
            <a:r>
              <a:rPr sz="1400" b="1">
                <a:solidFill>
                  <a:srgbClr val="085969"/>
                </a:solidFill>
                <a:latin typeface="Aptos"/>
              </a:rPr>
              <a:t>Facilitation focus: carry ACCO priorities into finalisation, FFA requirements and government negotiations.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jpg"/>
          <p:cNvPicPr>
            <a:picLocks noChangeAspect="1"/>
          </p:cNvPicPr>
          <p:nvPr/>
        </p:nvPicPr>
        <p:blipFill>
          <a:blip r:embed="rId2"/>
          <a:stretch>
            <a:fillRect/>
          </a:stretch>
        </p:blipFill>
        <p:spPr>
          <a:xfrm>
            <a:off x="0" y="0"/>
            <a:ext cx="12191695" cy="841248"/>
          </a:xfrm>
          <a:prstGeom prst="rect">
            <a:avLst/>
          </a:prstGeom>
        </p:spPr>
      </p:pic>
      <p:sp>
        <p:nvSpPr>
          <p:cNvPr id="3" name="Rounded Rectangle 2"/>
          <p:cNvSpPr/>
          <p:nvPr/>
        </p:nvSpPr>
        <p:spPr>
          <a:xfrm>
            <a:off x="411480" y="1078992"/>
            <a:ext cx="11384280" cy="5349240"/>
          </a:xfrm>
          <a:prstGeom prst="roundRect">
            <a:avLst/>
          </a:prstGeom>
          <a:solidFill>
            <a:srgbClr val="FFFFFF"/>
          </a:solidFill>
          <a:ln w="12700">
            <a:solidFill>
              <a:srgbClr val="E7D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94360" y="1664208"/>
            <a:ext cx="8138160" cy="640080"/>
          </a:xfrm>
          <a:prstGeom prst="rect">
            <a:avLst/>
          </a:prstGeom>
          <a:noFill/>
        </p:spPr>
        <p:txBody>
          <a:bodyPr wrap="square" lIns="45720" tIns="18288" rIns="45720" bIns="18288">
            <a:spAutoFit/>
          </a:bodyPr>
          <a:lstStyle/>
          <a:p>
            <a:pPr algn="l"/>
            <a:r>
              <a:rPr sz="3100" b="1">
                <a:solidFill>
                  <a:srgbClr val="37261C"/>
                </a:solidFill>
                <a:latin typeface="Aptos"/>
              </a:rPr>
              <a:t>Wrap-up: what we heard</a:t>
            </a:r>
          </a:p>
        </p:txBody>
      </p:sp>
      <p:sp>
        <p:nvSpPr>
          <p:cNvPr id="7" name="TextBox 6"/>
          <p:cNvSpPr txBox="1"/>
          <p:nvPr/>
        </p:nvSpPr>
        <p:spPr>
          <a:xfrm>
            <a:off x="612648" y="2240280"/>
            <a:ext cx="10652760" cy="502920"/>
          </a:xfrm>
          <a:prstGeom prst="rect">
            <a:avLst/>
          </a:prstGeom>
          <a:noFill/>
        </p:spPr>
        <p:txBody>
          <a:bodyPr wrap="square" lIns="45720" tIns="18288" rIns="45720" bIns="18288">
            <a:spAutoFit/>
          </a:bodyPr>
          <a:lstStyle/>
          <a:p>
            <a:pPr algn="l"/>
            <a:r>
              <a:rPr sz="1500" b="0">
                <a:solidFill>
                  <a:srgbClr val="085969"/>
                </a:solidFill>
                <a:latin typeface="Aptos"/>
              </a:rPr>
              <a:t>Purpose: check back with participants before the session closes.</a:t>
            </a:r>
          </a:p>
        </p:txBody>
      </p:sp>
      <p:sp>
        <p:nvSpPr>
          <p:cNvPr id="8" name="Rectangle 7"/>
          <p:cNvSpPr/>
          <p:nvPr/>
        </p:nvSpPr>
        <p:spPr>
          <a:xfrm>
            <a:off x="0" y="6601968"/>
            <a:ext cx="12191695" cy="256032"/>
          </a:xfrm>
          <a:prstGeom prst="rect">
            <a:avLst/>
          </a:prstGeom>
          <a:solidFill>
            <a:srgbClr val="37261C"/>
          </a:solidFill>
          <a:ln>
            <a:solidFill>
              <a:srgbClr val="37261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66928" y="6629400"/>
            <a:ext cx="8046720" cy="164592"/>
          </a:xfrm>
          <a:prstGeom prst="rect">
            <a:avLst/>
          </a:prstGeom>
          <a:noFill/>
        </p:spPr>
        <p:txBody>
          <a:bodyPr wrap="square" lIns="45720" tIns="18288" rIns="45720" bIns="18288">
            <a:spAutoFit/>
          </a:bodyPr>
          <a:lstStyle/>
          <a:p>
            <a:pPr algn="l"/>
            <a:r>
              <a:rPr sz="800" b="0">
                <a:solidFill>
                  <a:srgbClr val="FFFFFF"/>
                </a:solidFill>
                <a:latin typeface="Aptos"/>
              </a:rPr>
              <a:t>Our Ways – Strong Ways – Our Voices | Community Consultation</a:t>
            </a:r>
          </a:p>
        </p:txBody>
      </p:sp>
      <p:sp>
        <p:nvSpPr>
          <p:cNvPr id="10" name="TextBox 9"/>
          <p:cNvSpPr txBox="1"/>
          <p:nvPr/>
        </p:nvSpPr>
        <p:spPr>
          <a:xfrm>
            <a:off x="11155680" y="6629400"/>
            <a:ext cx="731520" cy="164592"/>
          </a:xfrm>
          <a:prstGeom prst="rect">
            <a:avLst/>
          </a:prstGeom>
          <a:noFill/>
        </p:spPr>
        <p:txBody>
          <a:bodyPr wrap="square" lIns="45720" tIns="18288" rIns="45720" bIns="18288">
            <a:spAutoFit/>
          </a:bodyPr>
          <a:lstStyle/>
          <a:p>
            <a:pPr algn="r"/>
            <a:r>
              <a:rPr sz="800" b="0">
                <a:solidFill>
                  <a:srgbClr val="FFFFFF"/>
                </a:solidFill>
                <a:latin typeface="Aptos"/>
              </a:rPr>
              <a:t>Back agenda</a:t>
            </a:r>
          </a:p>
        </p:txBody>
      </p:sp>
      <p:sp>
        <p:nvSpPr>
          <p:cNvPr id="11" name="Rounded Rectangle 10"/>
          <p:cNvSpPr/>
          <p:nvPr/>
        </p:nvSpPr>
        <p:spPr>
          <a:xfrm>
            <a:off x="713232" y="2880360"/>
            <a:ext cx="1143000" cy="384048"/>
          </a:xfrm>
          <a:prstGeom prst="roundRect">
            <a:avLst/>
          </a:prstGeom>
          <a:solidFill>
            <a:srgbClr val="C65223"/>
          </a:solidFill>
          <a:ln>
            <a:solidFill>
              <a:srgbClr val="C65223"/>
            </a:solidFill>
          </a:ln>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ctr"/>
          <a:lstStyle/>
          <a:p>
            <a:pPr algn="ctr"/>
            <a:r>
              <a:rPr sz="1600" b="1">
                <a:solidFill>
                  <a:srgbClr val="FFFFFF"/>
                </a:solidFill>
                <a:latin typeface="Aptos"/>
              </a:rPr>
              <a:t>12.10pm</a:t>
            </a:r>
          </a:p>
        </p:txBody>
      </p:sp>
      <p:sp>
        <p:nvSpPr>
          <p:cNvPr id="12" name="TextBox 11"/>
          <p:cNvSpPr txBox="1"/>
          <p:nvPr/>
        </p:nvSpPr>
        <p:spPr>
          <a:xfrm>
            <a:off x="2057400" y="2852928"/>
            <a:ext cx="5029200" cy="320040"/>
          </a:xfrm>
          <a:prstGeom prst="rect">
            <a:avLst/>
          </a:prstGeom>
          <a:noFill/>
        </p:spPr>
        <p:txBody>
          <a:bodyPr wrap="square" lIns="45720" tIns="18288" rIns="45720" bIns="18288">
            <a:spAutoFit/>
          </a:bodyPr>
          <a:lstStyle/>
          <a:p>
            <a:pPr algn="l"/>
            <a:r>
              <a:rPr sz="1900" b="1">
                <a:solidFill>
                  <a:srgbClr val="37261C"/>
                </a:solidFill>
                <a:latin typeface="Aptos"/>
              </a:rPr>
              <a:t>Before we close, we will confirm</a:t>
            </a:r>
          </a:p>
        </p:txBody>
      </p:sp>
      <p:sp>
        <p:nvSpPr>
          <p:cNvPr id="13" name="TextBox 12"/>
          <p:cNvSpPr txBox="1"/>
          <p:nvPr/>
        </p:nvSpPr>
        <p:spPr>
          <a:xfrm>
            <a:off x="2057400" y="3246120"/>
            <a:ext cx="9006840" cy="2148840"/>
          </a:xfrm>
          <a:prstGeom prst="rect">
            <a:avLst/>
          </a:prstGeom>
          <a:noFill/>
        </p:spPr>
        <p:txBody>
          <a:bodyPr wrap="square" tIns="27432" bIns="27432">
            <a:spAutoFit/>
          </a:bodyPr>
          <a:lstStyle/>
          <a:p>
            <a:pPr>
              <a:spcAft>
                <a:spcPts val="800"/>
              </a:spcAft>
            </a:pPr>
            <a:r>
              <a:rPr sz="1700">
                <a:solidFill>
                  <a:srgbClr val="37261C"/>
                </a:solidFill>
                <a:latin typeface="Aptos"/>
              </a:rPr>
              <a:t>• Strongly validated priorities.</a:t>
            </a:r>
          </a:p>
          <a:p>
            <a:pPr>
              <a:spcAft>
                <a:spcPts val="800"/>
              </a:spcAft>
            </a:pPr>
            <a:r>
              <a:rPr sz="1700">
                <a:solidFill>
                  <a:srgbClr val="37261C"/>
                </a:solidFill>
                <a:latin typeface="Aptos"/>
              </a:rPr>
              <a:t>• Any wording, actions or accountability settings that need to be strengthened.</a:t>
            </a:r>
          </a:p>
          <a:p>
            <a:pPr>
              <a:spcAft>
                <a:spcPts val="800"/>
              </a:spcAft>
            </a:pPr>
            <a:r>
              <a:rPr sz="1700">
                <a:solidFill>
                  <a:srgbClr val="37261C"/>
                </a:solidFill>
                <a:latin typeface="Aptos"/>
              </a:rPr>
              <a:t>• Final gaps, missing voices or implementation issues to carry forward.</a:t>
            </a:r>
          </a:p>
          <a:p>
            <a:pPr>
              <a:spcAft>
                <a:spcPts val="800"/>
              </a:spcAft>
            </a:pPr>
            <a:r>
              <a:rPr sz="1700">
                <a:solidFill>
                  <a:srgbClr val="37261C"/>
                </a:solidFill>
                <a:latin typeface="Aptos"/>
              </a:rPr>
              <a:t>• How today’s feedback will be captured, tested and reflected.</a:t>
            </a:r>
          </a:p>
        </p:txBody>
      </p:sp>
      <p:sp>
        <p:nvSpPr>
          <p:cNvPr id="14" name="Rounded Rectangle 13"/>
          <p:cNvSpPr/>
          <p:nvPr/>
        </p:nvSpPr>
        <p:spPr>
          <a:xfrm>
            <a:off x="713232" y="5349240"/>
            <a:ext cx="10561320" cy="566928"/>
          </a:xfrm>
          <a:prstGeom prst="roundRect">
            <a:avLst/>
          </a:prstGeom>
          <a:solidFill>
            <a:srgbClr val="C4DDDA"/>
          </a:solidFill>
          <a:ln>
            <a:solidFill>
              <a:srgbClr val="B3CF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14400" y="5486400"/>
            <a:ext cx="9966960" cy="219456"/>
          </a:xfrm>
          <a:prstGeom prst="rect">
            <a:avLst/>
          </a:prstGeom>
          <a:noFill/>
        </p:spPr>
        <p:txBody>
          <a:bodyPr wrap="square" lIns="45720" tIns="18288" rIns="45720" bIns="18288">
            <a:spAutoFit/>
          </a:bodyPr>
          <a:lstStyle/>
          <a:p>
            <a:pPr algn="l"/>
            <a:r>
              <a:rPr sz="1600" b="1">
                <a:solidFill>
                  <a:srgbClr val="085969"/>
                </a:solidFill>
                <a:latin typeface="Aptos"/>
              </a:rPr>
              <a:t>Key prompt: “Have we accurately reflected what you told us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jpg"/>
          <p:cNvPicPr>
            <a:picLocks noChangeAspect="1"/>
          </p:cNvPicPr>
          <p:nvPr/>
        </p:nvPicPr>
        <p:blipFill>
          <a:blip r:embed="rId2"/>
          <a:stretch>
            <a:fillRect/>
          </a:stretch>
        </p:blipFill>
        <p:spPr>
          <a:xfrm>
            <a:off x="0" y="0"/>
            <a:ext cx="12191695" cy="841248"/>
          </a:xfrm>
          <a:prstGeom prst="rect">
            <a:avLst/>
          </a:prstGeom>
        </p:spPr>
      </p:pic>
      <p:sp>
        <p:nvSpPr>
          <p:cNvPr id="3" name="Rounded Rectangle 2"/>
          <p:cNvSpPr/>
          <p:nvPr/>
        </p:nvSpPr>
        <p:spPr>
          <a:xfrm>
            <a:off x="411480" y="1078992"/>
            <a:ext cx="11384280" cy="5349240"/>
          </a:xfrm>
          <a:prstGeom prst="roundRect">
            <a:avLst/>
          </a:prstGeom>
          <a:solidFill>
            <a:srgbClr val="FFFFFF"/>
          </a:solidFill>
          <a:ln w="12700">
            <a:solidFill>
              <a:srgbClr val="E7D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94360" y="1664208"/>
            <a:ext cx="8138160" cy="640080"/>
          </a:xfrm>
          <a:prstGeom prst="rect">
            <a:avLst/>
          </a:prstGeom>
          <a:noFill/>
        </p:spPr>
        <p:txBody>
          <a:bodyPr wrap="square" lIns="45720" tIns="18288" rIns="45720" bIns="18288">
            <a:spAutoFit/>
          </a:bodyPr>
          <a:lstStyle/>
          <a:p>
            <a:pPr algn="l"/>
            <a:r>
              <a:rPr sz="3100" b="1">
                <a:solidFill>
                  <a:srgbClr val="37261C"/>
                </a:solidFill>
                <a:latin typeface="Aptos"/>
              </a:rPr>
              <a:t>Reflection, safe journey + close</a:t>
            </a:r>
          </a:p>
        </p:txBody>
      </p:sp>
      <p:sp>
        <p:nvSpPr>
          <p:cNvPr id="7" name="TextBox 6"/>
          <p:cNvSpPr txBox="1"/>
          <p:nvPr/>
        </p:nvSpPr>
        <p:spPr>
          <a:xfrm>
            <a:off x="612648" y="2240280"/>
            <a:ext cx="10652760" cy="502920"/>
          </a:xfrm>
          <a:prstGeom prst="rect">
            <a:avLst/>
          </a:prstGeom>
          <a:noFill/>
        </p:spPr>
        <p:txBody>
          <a:bodyPr wrap="square" lIns="45720" tIns="18288" rIns="45720" bIns="18288">
            <a:spAutoFit/>
          </a:bodyPr>
          <a:lstStyle/>
          <a:p>
            <a:pPr algn="l"/>
            <a:r>
              <a:rPr sz="1500" b="0">
                <a:solidFill>
                  <a:srgbClr val="085969"/>
                </a:solidFill>
                <a:latin typeface="Aptos"/>
              </a:rPr>
              <a:t>Purpose: finish safely, respectfully and clearly.</a:t>
            </a:r>
          </a:p>
        </p:txBody>
      </p:sp>
      <p:sp>
        <p:nvSpPr>
          <p:cNvPr id="8" name="Rectangle 7"/>
          <p:cNvSpPr/>
          <p:nvPr/>
        </p:nvSpPr>
        <p:spPr>
          <a:xfrm>
            <a:off x="0" y="6601968"/>
            <a:ext cx="12191695" cy="256032"/>
          </a:xfrm>
          <a:prstGeom prst="rect">
            <a:avLst/>
          </a:prstGeom>
          <a:solidFill>
            <a:srgbClr val="37261C"/>
          </a:solidFill>
          <a:ln>
            <a:solidFill>
              <a:srgbClr val="37261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566928" y="6629400"/>
            <a:ext cx="8046720" cy="164592"/>
          </a:xfrm>
          <a:prstGeom prst="rect">
            <a:avLst/>
          </a:prstGeom>
          <a:noFill/>
        </p:spPr>
        <p:txBody>
          <a:bodyPr wrap="square" lIns="45720" tIns="18288" rIns="45720" bIns="18288">
            <a:spAutoFit/>
          </a:bodyPr>
          <a:lstStyle/>
          <a:p>
            <a:pPr algn="l"/>
            <a:r>
              <a:rPr sz="800" b="0">
                <a:solidFill>
                  <a:srgbClr val="FFFFFF"/>
                </a:solidFill>
                <a:latin typeface="Aptos"/>
              </a:rPr>
              <a:t>Our Ways – Strong Ways – Our Voices | Community Consultation</a:t>
            </a:r>
          </a:p>
        </p:txBody>
      </p:sp>
      <p:sp>
        <p:nvSpPr>
          <p:cNvPr id="10" name="TextBox 9"/>
          <p:cNvSpPr txBox="1"/>
          <p:nvPr/>
        </p:nvSpPr>
        <p:spPr>
          <a:xfrm>
            <a:off x="11155680" y="6629400"/>
            <a:ext cx="731520" cy="164592"/>
          </a:xfrm>
          <a:prstGeom prst="rect">
            <a:avLst/>
          </a:prstGeom>
          <a:noFill/>
        </p:spPr>
        <p:txBody>
          <a:bodyPr wrap="square" lIns="45720" tIns="18288" rIns="45720" bIns="18288">
            <a:spAutoFit/>
          </a:bodyPr>
          <a:lstStyle/>
          <a:p>
            <a:pPr algn="r"/>
            <a:r>
              <a:rPr sz="800" b="0">
                <a:solidFill>
                  <a:srgbClr val="FFFFFF"/>
                </a:solidFill>
                <a:latin typeface="Aptos"/>
              </a:rPr>
              <a:t>Back agenda</a:t>
            </a:r>
          </a:p>
        </p:txBody>
      </p:sp>
      <p:sp>
        <p:nvSpPr>
          <p:cNvPr id="11" name="Rounded Rectangle 10"/>
          <p:cNvSpPr/>
          <p:nvPr/>
        </p:nvSpPr>
        <p:spPr>
          <a:xfrm>
            <a:off x="713232" y="2788920"/>
            <a:ext cx="3246120" cy="2606040"/>
          </a:xfrm>
          <a:prstGeom prst="roundRect">
            <a:avLst/>
          </a:prstGeom>
          <a:solidFill>
            <a:srgbClr val="F1E6D3"/>
          </a:solidFill>
          <a:ln>
            <a:solidFill>
              <a:srgbClr val="E0D3B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914400" y="2999232"/>
            <a:ext cx="1143000" cy="347472"/>
          </a:xfrm>
          <a:prstGeom prst="roundRect">
            <a:avLst/>
          </a:prstGeom>
          <a:solidFill>
            <a:srgbClr val="C65223"/>
          </a:solidFill>
          <a:ln>
            <a:solidFill>
              <a:srgbClr val="C65223"/>
            </a:solidFill>
          </a:ln>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ctr"/>
          <a:lstStyle/>
          <a:p>
            <a:pPr algn="ctr"/>
            <a:r>
              <a:rPr sz="1300" b="1">
                <a:solidFill>
                  <a:srgbClr val="FFFFFF"/>
                </a:solidFill>
                <a:latin typeface="Aptos"/>
              </a:rPr>
              <a:t>12.15pm</a:t>
            </a:r>
          </a:p>
        </p:txBody>
      </p:sp>
      <p:sp>
        <p:nvSpPr>
          <p:cNvPr id="13" name="TextBox 12"/>
          <p:cNvSpPr txBox="1"/>
          <p:nvPr/>
        </p:nvSpPr>
        <p:spPr>
          <a:xfrm>
            <a:off x="914400" y="3493008"/>
            <a:ext cx="2788920" cy="502920"/>
          </a:xfrm>
          <a:prstGeom prst="rect">
            <a:avLst/>
          </a:prstGeom>
          <a:noFill/>
        </p:spPr>
        <p:txBody>
          <a:bodyPr wrap="square" lIns="45720" tIns="18288" rIns="45720" bIns="18288">
            <a:spAutoFit/>
          </a:bodyPr>
          <a:lstStyle/>
          <a:p>
            <a:pPr algn="l"/>
            <a:r>
              <a:rPr sz="1800" b="1">
                <a:solidFill>
                  <a:srgbClr val="37261C"/>
                </a:solidFill>
                <a:latin typeface="Aptos"/>
              </a:rPr>
              <a:t>Psycho-social support reflection</a:t>
            </a:r>
          </a:p>
        </p:txBody>
      </p:sp>
      <p:sp>
        <p:nvSpPr>
          <p:cNvPr id="14" name="TextBox 13"/>
          <p:cNvSpPr txBox="1"/>
          <p:nvPr/>
        </p:nvSpPr>
        <p:spPr>
          <a:xfrm>
            <a:off x="914400" y="4160520"/>
            <a:ext cx="2788920" cy="960120"/>
          </a:xfrm>
          <a:prstGeom prst="rect">
            <a:avLst/>
          </a:prstGeom>
          <a:noFill/>
        </p:spPr>
        <p:txBody>
          <a:bodyPr wrap="square" lIns="45720" tIns="18288" rIns="45720" bIns="18288">
            <a:spAutoFit/>
          </a:bodyPr>
          <a:lstStyle/>
          <a:p>
            <a:pPr algn="l"/>
            <a:r>
              <a:rPr sz="1400" b="0">
                <a:solidFill>
                  <a:srgbClr val="37261C"/>
                </a:solidFill>
                <a:latin typeface="Aptos"/>
              </a:rPr>
              <a:t>A culturally safe pause to acknowledge the weight of the conversation and remind participants that support is available.</a:t>
            </a:r>
          </a:p>
        </p:txBody>
      </p:sp>
      <p:sp>
        <p:nvSpPr>
          <p:cNvPr id="15" name="Rounded Rectangle 14"/>
          <p:cNvSpPr/>
          <p:nvPr/>
        </p:nvSpPr>
        <p:spPr>
          <a:xfrm>
            <a:off x="4160520" y="2788920"/>
            <a:ext cx="3246120" cy="2606040"/>
          </a:xfrm>
          <a:prstGeom prst="roundRect">
            <a:avLst/>
          </a:prstGeom>
          <a:solidFill>
            <a:srgbClr val="F1E6D3"/>
          </a:solidFill>
          <a:ln>
            <a:solidFill>
              <a:srgbClr val="E0D3B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4361688" y="2999232"/>
            <a:ext cx="1143000" cy="347472"/>
          </a:xfrm>
          <a:prstGeom prst="roundRect">
            <a:avLst/>
          </a:prstGeom>
          <a:solidFill>
            <a:srgbClr val="085969"/>
          </a:solidFill>
          <a:ln>
            <a:solidFill>
              <a:srgbClr val="085969"/>
            </a:solidFill>
          </a:ln>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ctr"/>
          <a:lstStyle/>
          <a:p>
            <a:pPr algn="ctr"/>
            <a:r>
              <a:rPr sz="1300" b="1">
                <a:solidFill>
                  <a:srgbClr val="FFFFFF"/>
                </a:solidFill>
                <a:latin typeface="Aptos"/>
              </a:rPr>
              <a:t>12.20pm</a:t>
            </a:r>
          </a:p>
        </p:txBody>
      </p:sp>
      <p:sp>
        <p:nvSpPr>
          <p:cNvPr id="17" name="TextBox 16"/>
          <p:cNvSpPr txBox="1"/>
          <p:nvPr/>
        </p:nvSpPr>
        <p:spPr>
          <a:xfrm>
            <a:off x="4361688" y="3493008"/>
            <a:ext cx="2788920" cy="502920"/>
          </a:xfrm>
          <a:prstGeom prst="rect">
            <a:avLst/>
          </a:prstGeom>
          <a:noFill/>
        </p:spPr>
        <p:txBody>
          <a:bodyPr wrap="square" lIns="45720" tIns="18288" rIns="45720" bIns="18288">
            <a:spAutoFit/>
          </a:bodyPr>
          <a:lstStyle/>
          <a:p>
            <a:pPr algn="l"/>
            <a:r>
              <a:rPr sz="1800" b="1">
                <a:solidFill>
                  <a:srgbClr val="37261C"/>
                </a:solidFill>
                <a:latin typeface="Aptos"/>
              </a:rPr>
              <a:t>Safe journey</a:t>
            </a:r>
          </a:p>
        </p:txBody>
      </p:sp>
      <p:sp>
        <p:nvSpPr>
          <p:cNvPr id="18" name="TextBox 17"/>
          <p:cNvSpPr txBox="1"/>
          <p:nvPr/>
        </p:nvSpPr>
        <p:spPr>
          <a:xfrm>
            <a:off x="4361688" y="4160520"/>
            <a:ext cx="2788920" cy="960120"/>
          </a:xfrm>
          <a:prstGeom prst="rect">
            <a:avLst/>
          </a:prstGeom>
          <a:noFill/>
        </p:spPr>
        <p:txBody>
          <a:bodyPr wrap="square" lIns="45720" tIns="18288" rIns="45720" bIns="18288">
            <a:spAutoFit/>
          </a:bodyPr>
          <a:lstStyle/>
          <a:p>
            <a:pPr algn="l"/>
            <a:r>
              <a:rPr sz="1400" b="0" dirty="0">
                <a:solidFill>
                  <a:srgbClr val="37261C"/>
                </a:solidFill>
                <a:latin typeface="Aptos"/>
              </a:rPr>
              <a:t>Thank participants for their contribution and close with care for those travelling, returning to work or joining online.</a:t>
            </a:r>
          </a:p>
        </p:txBody>
      </p:sp>
      <p:sp>
        <p:nvSpPr>
          <p:cNvPr id="19" name="Rounded Rectangle 18"/>
          <p:cNvSpPr/>
          <p:nvPr/>
        </p:nvSpPr>
        <p:spPr>
          <a:xfrm>
            <a:off x="7607808" y="2788920"/>
            <a:ext cx="3246120" cy="2606040"/>
          </a:xfrm>
          <a:prstGeom prst="roundRect">
            <a:avLst/>
          </a:prstGeom>
          <a:solidFill>
            <a:srgbClr val="F1E6D3"/>
          </a:solidFill>
          <a:ln>
            <a:solidFill>
              <a:srgbClr val="E0D3B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9"/>
          <p:cNvSpPr/>
          <p:nvPr/>
        </p:nvSpPr>
        <p:spPr>
          <a:xfrm>
            <a:off x="7808976" y="2999232"/>
            <a:ext cx="1143000" cy="347472"/>
          </a:xfrm>
          <a:prstGeom prst="roundRect">
            <a:avLst/>
          </a:prstGeom>
          <a:solidFill>
            <a:srgbClr val="DD9B2D"/>
          </a:solidFill>
          <a:ln>
            <a:solidFill>
              <a:srgbClr val="DD9B2D"/>
            </a:solidFill>
          </a:ln>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ctr"/>
          <a:lstStyle/>
          <a:p>
            <a:pPr algn="ctr"/>
            <a:r>
              <a:rPr sz="1300" b="1">
                <a:solidFill>
                  <a:srgbClr val="FFFFFF"/>
                </a:solidFill>
                <a:latin typeface="Aptos"/>
              </a:rPr>
              <a:t>12.30pm</a:t>
            </a:r>
          </a:p>
        </p:txBody>
      </p:sp>
      <p:sp>
        <p:nvSpPr>
          <p:cNvPr id="21" name="TextBox 20"/>
          <p:cNvSpPr txBox="1"/>
          <p:nvPr/>
        </p:nvSpPr>
        <p:spPr>
          <a:xfrm>
            <a:off x="7808976" y="3493008"/>
            <a:ext cx="2788920" cy="502920"/>
          </a:xfrm>
          <a:prstGeom prst="rect">
            <a:avLst/>
          </a:prstGeom>
          <a:noFill/>
        </p:spPr>
        <p:txBody>
          <a:bodyPr wrap="square" lIns="45720" tIns="18288" rIns="45720" bIns="18288">
            <a:spAutoFit/>
          </a:bodyPr>
          <a:lstStyle/>
          <a:p>
            <a:pPr algn="l"/>
            <a:r>
              <a:rPr sz="1800" b="1">
                <a:solidFill>
                  <a:srgbClr val="37261C"/>
                </a:solidFill>
                <a:latin typeface="Aptos"/>
              </a:rPr>
              <a:t>Formal close</a:t>
            </a:r>
          </a:p>
        </p:txBody>
      </p:sp>
      <p:sp>
        <p:nvSpPr>
          <p:cNvPr id="22" name="TextBox 21"/>
          <p:cNvSpPr txBox="1"/>
          <p:nvPr/>
        </p:nvSpPr>
        <p:spPr>
          <a:xfrm>
            <a:off x="7808976" y="4160520"/>
            <a:ext cx="2788920" cy="960120"/>
          </a:xfrm>
          <a:prstGeom prst="rect">
            <a:avLst/>
          </a:prstGeom>
          <a:noFill/>
        </p:spPr>
        <p:txBody>
          <a:bodyPr wrap="square" lIns="45720" tIns="18288" rIns="45720" bIns="18288">
            <a:spAutoFit/>
          </a:bodyPr>
          <a:lstStyle/>
          <a:p>
            <a:pPr algn="l"/>
            <a:r>
              <a:rPr sz="1400" b="0">
                <a:solidFill>
                  <a:srgbClr val="37261C"/>
                </a:solidFill>
                <a:latin typeface="Aptos"/>
              </a:rPr>
              <a:t>Close Teams recording, collect papers and confirm next steps for how feedback will be used.</a:t>
            </a:r>
          </a:p>
        </p:txBody>
      </p:sp>
      <p:sp>
        <p:nvSpPr>
          <p:cNvPr id="23" name="Rounded Rectangle 22"/>
          <p:cNvSpPr/>
          <p:nvPr/>
        </p:nvSpPr>
        <p:spPr>
          <a:xfrm>
            <a:off x="704088" y="5747004"/>
            <a:ext cx="10561320" cy="475488"/>
          </a:xfrm>
          <a:prstGeom prst="roundRect">
            <a:avLst/>
          </a:prstGeom>
          <a:solidFill>
            <a:srgbClr val="FFFFFF"/>
          </a:solidFill>
          <a:ln>
            <a:solidFill>
              <a:srgbClr val="E7D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914400" y="5751576"/>
            <a:ext cx="10012680" cy="182880"/>
          </a:xfrm>
          <a:prstGeom prst="rect">
            <a:avLst/>
          </a:prstGeom>
          <a:noFill/>
        </p:spPr>
        <p:txBody>
          <a:bodyPr wrap="square" lIns="45720" tIns="18288" rIns="45720" bIns="18288">
            <a:spAutoFit/>
          </a:bodyPr>
          <a:lstStyle/>
          <a:p>
            <a:pPr algn="l"/>
            <a:r>
              <a:rPr sz="1400" b="1" dirty="0">
                <a:solidFill>
                  <a:srgbClr val="085969"/>
                </a:solidFill>
                <a:latin typeface="Aptos"/>
              </a:rPr>
              <a:t>Closing message: thank you for helping ensure the Action Plan is grounded in community voice, accountability and practical delivery.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32606" b="32606"/>
          <a:stretch/>
        </p:blipFill>
        <p:spPr>
          <a:xfrm>
            <a:off x="0" y="0"/>
            <a:ext cx="12191695" cy="960120"/>
          </a:xfrm>
          <a:prstGeom prst="rect">
            <a:avLst/>
          </a:prstGeom>
        </p:spPr>
      </p:pic>
      <p:pic>
        <p:nvPicPr>
          <p:cNvPr id="3" name="Image 1" descr="/mnt/data/owst_assets/word/media/image2.jpeg"/>
          <p:cNvPicPr>
            <a:picLocks noChangeAspect="1"/>
          </p:cNvPicPr>
          <p:nvPr/>
        </p:nvPicPr>
        <p:blipFill>
          <a:blip r:embed="rId4"/>
          <a:stretch>
            <a:fillRect/>
          </a:stretch>
        </p:blipFill>
        <p:spPr>
          <a:xfrm>
            <a:off x="9767029" y="5285232"/>
            <a:ext cx="1241109" cy="1298448"/>
          </a:xfrm>
          <a:prstGeom prst="rect">
            <a:avLst/>
          </a:prstGeom>
        </p:spPr>
      </p:pic>
      <p:sp>
        <p:nvSpPr>
          <p:cNvPr id="4" name="Text 0"/>
          <p:cNvSpPr/>
          <p:nvPr/>
        </p:nvSpPr>
        <p:spPr>
          <a:xfrm>
            <a:off x="749808" y="1901952"/>
            <a:ext cx="8412480" cy="658368"/>
          </a:xfrm>
          <a:prstGeom prst="rect">
            <a:avLst/>
          </a:prstGeom>
          <a:noFill/>
          <a:ln/>
        </p:spPr>
        <p:txBody>
          <a:bodyPr wrap="square" lIns="0" tIns="0" rIns="0" bIns="0" rtlCol="0" anchor="ctr">
            <a:normAutofit/>
          </a:bodyPr>
          <a:lstStyle/>
          <a:p>
            <a:pPr marL="0" indent="0">
              <a:buNone/>
            </a:pPr>
            <a:r>
              <a:rPr lang="en-US" sz="3800" b="1" dirty="0">
                <a:solidFill>
                  <a:srgbClr val="3B2A20"/>
                </a:solidFill>
                <a:latin typeface="Aptos Display" pitchFamily="34" charset="0"/>
                <a:ea typeface="Aptos Display" pitchFamily="34" charset="-122"/>
                <a:cs typeface="Aptos Display" pitchFamily="34" charset="-120"/>
              </a:rPr>
              <a:t>Welcome to Country</a:t>
            </a:r>
            <a:endParaRPr lang="en-US" sz="3800" dirty="0"/>
          </a:p>
        </p:txBody>
      </p:sp>
      <p:sp>
        <p:nvSpPr>
          <p:cNvPr id="5" name="Text 1"/>
          <p:cNvSpPr/>
          <p:nvPr/>
        </p:nvSpPr>
        <p:spPr>
          <a:xfrm>
            <a:off x="786384" y="2770632"/>
            <a:ext cx="8183880" cy="594360"/>
          </a:xfrm>
          <a:prstGeom prst="rect">
            <a:avLst/>
          </a:prstGeom>
          <a:noFill/>
          <a:ln/>
        </p:spPr>
        <p:txBody>
          <a:bodyPr wrap="square" lIns="0" tIns="0" rIns="0" bIns="0" rtlCol="0" anchor="ctr">
            <a:normAutofit lnSpcReduction="10000"/>
          </a:bodyPr>
          <a:lstStyle/>
          <a:p>
            <a:pPr marL="0" indent="0">
              <a:buNone/>
            </a:pPr>
            <a:r>
              <a:rPr lang="en-US" sz="2000" dirty="0">
                <a:solidFill>
                  <a:srgbClr val="413D39"/>
                </a:solidFill>
              </a:rPr>
              <a:t>We begin by respecting the Traditional Owners and Custodians of the lands and waters we meet on today.</a:t>
            </a:r>
            <a:endParaRPr lang="en-US" sz="2000" dirty="0"/>
          </a:p>
        </p:txBody>
      </p:sp>
      <p:sp>
        <p:nvSpPr>
          <p:cNvPr id="6" name="Shape 2"/>
          <p:cNvSpPr/>
          <p:nvPr/>
        </p:nvSpPr>
        <p:spPr>
          <a:xfrm>
            <a:off x="786384" y="3785616"/>
            <a:ext cx="5230368" cy="493776"/>
          </a:xfrm>
          <a:prstGeom prst="roundRect">
            <a:avLst>
              <a:gd name="adj" fmla="val 9259"/>
            </a:avLst>
          </a:prstGeom>
          <a:solidFill>
            <a:srgbClr val="D35C25"/>
          </a:solidFill>
          <a:ln w="12700">
            <a:solidFill>
              <a:srgbClr val="D35C25">
                <a:alpha val="0"/>
              </a:srgbClr>
            </a:solidFill>
            <a:prstDash val="solid"/>
          </a:ln>
        </p:spPr>
        <p:txBody>
          <a:bodyPr/>
          <a:lstStyle/>
          <a:p>
            <a:endParaRPr/>
          </a:p>
        </p:txBody>
      </p:sp>
      <p:sp>
        <p:nvSpPr>
          <p:cNvPr id="7" name="Text 3"/>
          <p:cNvSpPr/>
          <p:nvPr/>
        </p:nvSpPr>
        <p:spPr>
          <a:xfrm>
            <a:off x="987552" y="3950208"/>
            <a:ext cx="4800600" cy="164592"/>
          </a:xfrm>
          <a:prstGeom prst="rect">
            <a:avLst/>
          </a:prstGeom>
          <a:noFill/>
          <a:ln/>
        </p:spPr>
        <p:txBody>
          <a:bodyPr wrap="square" lIns="0" tIns="0" rIns="0" bIns="0" rtlCol="0" anchor="ctr">
            <a:normAutofit fontScale="92500" lnSpcReduction="20000"/>
          </a:bodyPr>
          <a:lstStyle/>
          <a:p>
            <a:pPr marL="0" indent="0" algn="ctr">
              <a:buNone/>
            </a:pPr>
            <a:r>
              <a:rPr lang="en-US" sz="1260" b="1" dirty="0">
                <a:solidFill>
                  <a:srgbClr val="FFFFFF"/>
                </a:solidFill>
              </a:rPr>
              <a:t>Led by local Traditional Owner / Cultural Authority</a:t>
            </a:r>
            <a:endParaRPr lang="en-US" sz="1260" dirty="0"/>
          </a:p>
        </p:txBody>
      </p:sp>
      <p:sp>
        <p:nvSpPr>
          <p:cNvPr id="9" name="Text 5"/>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10" name="Text 6"/>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11" name="Text 7"/>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12</a:t>
            </a:r>
            <a:endParaRPr lang="en-US" sz="74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Introductions + running sheet</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Brisbane consultation | Wednesday 26 August 2026 | 10.00am–12.30pm | State Library of Queensland + online</a:t>
            </a:r>
            <a:endParaRPr lang="en-US" sz="1280" dirty="0"/>
          </a:p>
        </p:txBody>
      </p:sp>
      <p:sp>
        <p:nvSpPr>
          <p:cNvPr id="6" name="Shape 3"/>
          <p:cNvSpPr/>
          <p:nvPr/>
        </p:nvSpPr>
        <p:spPr>
          <a:xfrm>
            <a:off x="658368" y="1664208"/>
            <a:ext cx="1325880" cy="310896"/>
          </a:xfrm>
          <a:prstGeom prst="roundRect">
            <a:avLst>
              <a:gd name="adj" fmla="val 14706"/>
            </a:avLst>
          </a:prstGeom>
          <a:solidFill>
            <a:srgbClr val="1E637B"/>
          </a:solidFill>
          <a:ln w="12700">
            <a:solidFill>
              <a:srgbClr val="1E637B">
                <a:alpha val="0"/>
              </a:srgbClr>
            </a:solidFill>
            <a:prstDash val="solid"/>
          </a:ln>
        </p:spPr>
        <p:txBody>
          <a:bodyPr/>
          <a:lstStyle/>
          <a:p>
            <a:endParaRPr/>
          </a:p>
        </p:txBody>
      </p:sp>
      <p:sp>
        <p:nvSpPr>
          <p:cNvPr id="7" name="Text 4"/>
          <p:cNvSpPr/>
          <p:nvPr/>
        </p:nvSpPr>
        <p:spPr>
          <a:xfrm>
            <a:off x="749808" y="1732788"/>
            <a:ext cx="11430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SESSION FLOW</a:t>
            </a:r>
            <a:endParaRPr lang="en-US" sz="760" dirty="0"/>
          </a:p>
        </p:txBody>
      </p:sp>
      <p:sp>
        <p:nvSpPr>
          <p:cNvPr id="8" name="Shape 5"/>
          <p:cNvSpPr/>
          <p:nvPr/>
        </p:nvSpPr>
        <p:spPr>
          <a:xfrm>
            <a:off x="713232" y="2084832"/>
            <a:ext cx="10762488" cy="384048"/>
          </a:xfrm>
          <a:prstGeom prst="rect">
            <a:avLst/>
          </a:prstGeom>
          <a:solidFill>
            <a:srgbClr val="3B2A20"/>
          </a:solidFill>
          <a:ln w="12700">
            <a:solidFill>
              <a:srgbClr val="3B2A20">
                <a:alpha val="0"/>
              </a:srgbClr>
            </a:solidFill>
            <a:prstDash val="solid"/>
          </a:ln>
        </p:spPr>
        <p:txBody>
          <a:bodyPr/>
          <a:lstStyle/>
          <a:p>
            <a:endParaRPr/>
          </a:p>
        </p:txBody>
      </p:sp>
      <p:sp>
        <p:nvSpPr>
          <p:cNvPr id="9" name="Text 6"/>
          <p:cNvSpPr/>
          <p:nvPr/>
        </p:nvSpPr>
        <p:spPr>
          <a:xfrm>
            <a:off x="877824" y="2203704"/>
            <a:ext cx="749808" cy="128016"/>
          </a:xfrm>
          <a:prstGeom prst="rect">
            <a:avLst/>
          </a:prstGeom>
          <a:noFill/>
          <a:ln/>
        </p:spPr>
        <p:txBody>
          <a:bodyPr wrap="square" lIns="0" tIns="0" rIns="0" bIns="0" rtlCol="0" anchor="ctr"/>
          <a:lstStyle/>
          <a:p>
            <a:pPr marL="0" indent="0">
              <a:buNone/>
            </a:pPr>
            <a:r>
              <a:rPr lang="en-US" sz="920" b="1" dirty="0">
                <a:solidFill>
                  <a:srgbClr val="FFFFFF"/>
                </a:solidFill>
              </a:rPr>
              <a:t>Time</a:t>
            </a:r>
            <a:endParaRPr lang="en-US" sz="920" dirty="0"/>
          </a:p>
        </p:txBody>
      </p:sp>
      <p:sp>
        <p:nvSpPr>
          <p:cNvPr id="10" name="Text 7"/>
          <p:cNvSpPr/>
          <p:nvPr/>
        </p:nvSpPr>
        <p:spPr>
          <a:xfrm>
            <a:off x="1828800" y="2203704"/>
            <a:ext cx="3383280" cy="128016"/>
          </a:xfrm>
          <a:prstGeom prst="rect">
            <a:avLst/>
          </a:prstGeom>
          <a:noFill/>
          <a:ln/>
        </p:spPr>
        <p:txBody>
          <a:bodyPr wrap="square" lIns="0" tIns="0" rIns="0" bIns="0" rtlCol="0" anchor="ctr"/>
          <a:lstStyle/>
          <a:p>
            <a:pPr marL="0" indent="0">
              <a:buNone/>
            </a:pPr>
            <a:r>
              <a:rPr lang="en-US" sz="920" b="1" dirty="0">
                <a:solidFill>
                  <a:srgbClr val="FFFFFF"/>
                </a:solidFill>
              </a:rPr>
              <a:t>Item</a:t>
            </a:r>
            <a:endParaRPr lang="en-US" sz="920" dirty="0"/>
          </a:p>
        </p:txBody>
      </p:sp>
      <p:sp>
        <p:nvSpPr>
          <p:cNvPr id="11" name="Text 8"/>
          <p:cNvSpPr/>
          <p:nvPr/>
        </p:nvSpPr>
        <p:spPr>
          <a:xfrm>
            <a:off x="5440680" y="2203704"/>
            <a:ext cx="4846320" cy="128016"/>
          </a:xfrm>
          <a:prstGeom prst="rect">
            <a:avLst/>
          </a:prstGeom>
          <a:noFill/>
          <a:ln/>
        </p:spPr>
        <p:txBody>
          <a:bodyPr wrap="square" lIns="0" tIns="0" rIns="0" bIns="0" rtlCol="0" anchor="ctr"/>
          <a:lstStyle/>
          <a:p>
            <a:pPr marL="0" indent="0">
              <a:buNone/>
            </a:pPr>
            <a:r>
              <a:rPr lang="en-US" sz="920" b="1" dirty="0">
                <a:solidFill>
                  <a:srgbClr val="FFFFFF"/>
                </a:solidFill>
              </a:rPr>
              <a:t>Purpose / notes</a:t>
            </a:r>
            <a:endParaRPr lang="en-US" sz="920" dirty="0"/>
          </a:p>
        </p:txBody>
      </p:sp>
      <p:sp>
        <p:nvSpPr>
          <p:cNvPr id="12" name="Shape 9"/>
          <p:cNvSpPr/>
          <p:nvPr/>
        </p:nvSpPr>
        <p:spPr>
          <a:xfrm>
            <a:off x="713232" y="2487168"/>
            <a:ext cx="10762488" cy="347472"/>
          </a:xfrm>
          <a:prstGeom prst="rect">
            <a:avLst/>
          </a:prstGeom>
          <a:solidFill>
            <a:srgbClr val="FFFDF9"/>
          </a:solidFill>
          <a:ln w="5080">
            <a:solidFill>
              <a:srgbClr val="E0D6C9"/>
            </a:solidFill>
            <a:prstDash val="solid"/>
          </a:ln>
        </p:spPr>
        <p:txBody>
          <a:bodyPr/>
          <a:lstStyle/>
          <a:p>
            <a:endParaRPr/>
          </a:p>
        </p:txBody>
      </p:sp>
      <p:sp>
        <p:nvSpPr>
          <p:cNvPr id="13" name="Text 10"/>
          <p:cNvSpPr/>
          <p:nvPr/>
        </p:nvSpPr>
        <p:spPr>
          <a:xfrm>
            <a:off x="877824" y="2569464"/>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9.30</a:t>
            </a:r>
            <a:endParaRPr lang="en-US" sz="840" dirty="0"/>
          </a:p>
        </p:txBody>
      </p:sp>
      <p:sp>
        <p:nvSpPr>
          <p:cNvPr id="14" name="Text 11"/>
          <p:cNvSpPr/>
          <p:nvPr/>
        </p:nvSpPr>
        <p:spPr>
          <a:xfrm>
            <a:off x="1828800" y="2560320"/>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Arrival + registration</a:t>
            </a:r>
            <a:endParaRPr lang="en-US" sz="860" dirty="0"/>
          </a:p>
        </p:txBody>
      </p:sp>
      <p:sp>
        <p:nvSpPr>
          <p:cNvPr id="15" name="Text 12"/>
          <p:cNvSpPr/>
          <p:nvPr/>
        </p:nvSpPr>
        <p:spPr>
          <a:xfrm>
            <a:off x="5440680" y="2560320"/>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Tea and coffee available</a:t>
            </a:r>
            <a:endParaRPr lang="en-US" sz="820" dirty="0"/>
          </a:p>
        </p:txBody>
      </p:sp>
      <p:sp>
        <p:nvSpPr>
          <p:cNvPr id="16" name="Shape 13"/>
          <p:cNvSpPr/>
          <p:nvPr/>
        </p:nvSpPr>
        <p:spPr>
          <a:xfrm>
            <a:off x="713232" y="2880360"/>
            <a:ext cx="10762488" cy="347472"/>
          </a:xfrm>
          <a:prstGeom prst="rect">
            <a:avLst/>
          </a:prstGeom>
          <a:solidFill>
            <a:srgbClr val="F7EFE4"/>
          </a:solidFill>
          <a:ln w="5080">
            <a:solidFill>
              <a:srgbClr val="E0D6C9"/>
            </a:solidFill>
            <a:prstDash val="solid"/>
          </a:ln>
        </p:spPr>
        <p:txBody>
          <a:bodyPr/>
          <a:lstStyle/>
          <a:p>
            <a:endParaRPr/>
          </a:p>
        </p:txBody>
      </p:sp>
      <p:sp>
        <p:nvSpPr>
          <p:cNvPr id="17" name="Text 14"/>
          <p:cNvSpPr/>
          <p:nvPr/>
        </p:nvSpPr>
        <p:spPr>
          <a:xfrm>
            <a:off x="877824" y="2962656"/>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10.00</a:t>
            </a:r>
            <a:endParaRPr lang="en-US" sz="840" dirty="0"/>
          </a:p>
        </p:txBody>
      </p:sp>
      <p:sp>
        <p:nvSpPr>
          <p:cNvPr id="18" name="Text 15"/>
          <p:cNvSpPr/>
          <p:nvPr/>
        </p:nvSpPr>
        <p:spPr>
          <a:xfrm>
            <a:off x="1828800" y="2953512"/>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Welcome to Country + introductions</a:t>
            </a:r>
            <a:endParaRPr lang="en-US" sz="860" dirty="0"/>
          </a:p>
        </p:txBody>
      </p:sp>
      <p:sp>
        <p:nvSpPr>
          <p:cNvPr id="19" name="Text 16"/>
          <p:cNvSpPr/>
          <p:nvPr/>
        </p:nvSpPr>
        <p:spPr>
          <a:xfrm>
            <a:off x="5440680" y="2953512"/>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Consent, safety support, housekeeping + online participation</a:t>
            </a:r>
            <a:endParaRPr lang="en-US" sz="820" dirty="0"/>
          </a:p>
        </p:txBody>
      </p:sp>
      <p:sp>
        <p:nvSpPr>
          <p:cNvPr id="20" name="Shape 17"/>
          <p:cNvSpPr/>
          <p:nvPr/>
        </p:nvSpPr>
        <p:spPr>
          <a:xfrm>
            <a:off x="713232" y="3273552"/>
            <a:ext cx="10762488" cy="347472"/>
          </a:xfrm>
          <a:prstGeom prst="rect">
            <a:avLst/>
          </a:prstGeom>
          <a:solidFill>
            <a:srgbClr val="FFFDF9"/>
          </a:solidFill>
          <a:ln w="5080">
            <a:solidFill>
              <a:srgbClr val="E0D6C9"/>
            </a:solidFill>
            <a:prstDash val="solid"/>
          </a:ln>
        </p:spPr>
        <p:txBody>
          <a:bodyPr/>
          <a:lstStyle/>
          <a:p>
            <a:endParaRPr/>
          </a:p>
        </p:txBody>
      </p:sp>
      <p:sp>
        <p:nvSpPr>
          <p:cNvPr id="21" name="Text 18"/>
          <p:cNvSpPr/>
          <p:nvPr/>
        </p:nvSpPr>
        <p:spPr>
          <a:xfrm>
            <a:off x="877824" y="3355848"/>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10.15</a:t>
            </a:r>
            <a:endParaRPr lang="en-US" sz="840" dirty="0"/>
          </a:p>
        </p:txBody>
      </p:sp>
      <p:sp>
        <p:nvSpPr>
          <p:cNvPr id="22" name="Text 19"/>
          <p:cNvSpPr/>
          <p:nvPr/>
        </p:nvSpPr>
        <p:spPr>
          <a:xfrm>
            <a:off x="1828800" y="3346704"/>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Community caucus</a:t>
            </a:r>
            <a:endParaRPr lang="en-US" sz="860" dirty="0"/>
          </a:p>
        </p:txBody>
      </p:sp>
      <p:sp>
        <p:nvSpPr>
          <p:cNvPr id="23" name="Text 20"/>
          <p:cNvSpPr/>
          <p:nvPr/>
        </p:nvSpPr>
        <p:spPr>
          <a:xfrm>
            <a:off x="5440680" y="3346704"/>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Purpose of consultation + validation presentation on draft priorities</a:t>
            </a:r>
            <a:endParaRPr lang="en-US" sz="820" dirty="0"/>
          </a:p>
        </p:txBody>
      </p:sp>
      <p:sp>
        <p:nvSpPr>
          <p:cNvPr id="24" name="Shape 21"/>
          <p:cNvSpPr/>
          <p:nvPr/>
        </p:nvSpPr>
        <p:spPr>
          <a:xfrm>
            <a:off x="713232" y="3666744"/>
            <a:ext cx="10762488" cy="347472"/>
          </a:xfrm>
          <a:prstGeom prst="rect">
            <a:avLst/>
          </a:prstGeom>
          <a:solidFill>
            <a:srgbClr val="F7EFE4"/>
          </a:solidFill>
          <a:ln w="5080">
            <a:solidFill>
              <a:srgbClr val="E0D6C9"/>
            </a:solidFill>
            <a:prstDash val="solid"/>
          </a:ln>
        </p:spPr>
        <p:txBody>
          <a:bodyPr/>
          <a:lstStyle/>
          <a:p>
            <a:endParaRPr/>
          </a:p>
        </p:txBody>
      </p:sp>
      <p:sp>
        <p:nvSpPr>
          <p:cNvPr id="25" name="Text 22"/>
          <p:cNvSpPr/>
          <p:nvPr/>
        </p:nvSpPr>
        <p:spPr>
          <a:xfrm>
            <a:off x="877824" y="3749040"/>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10.30</a:t>
            </a:r>
            <a:endParaRPr lang="en-US" sz="840" dirty="0"/>
          </a:p>
        </p:txBody>
      </p:sp>
      <p:sp>
        <p:nvSpPr>
          <p:cNvPr id="26" name="Text 23"/>
          <p:cNvSpPr/>
          <p:nvPr/>
        </p:nvSpPr>
        <p:spPr>
          <a:xfrm>
            <a:off x="1828800" y="3739896"/>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Discussion questions</a:t>
            </a:r>
            <a:endParaRPr lang="en-US" sz="860" dirty="0"/>
          </a:p>
        </p:txBody>
      </p:sp>
      <p:sp>
        <p:nvSpPr>
          <p:cNvPr id="27" name="Text 24"/>
          <p:cNvSpPr/>
          <p:nvPr/>
        </p:nvSpPr>
        <p:spPr>
          <a:xfrm>
            <a:off x="5440680" y="3739896"/>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Three guided questions — approx. 15 minutes each</a:t>
            </a:r>
            <a:endParaRPr lang="en-US" sz="820" dirty="0"/>
          </a:p>
        </p:txBody>
      </p:sp>
      <p:sp>
        <p:nvSpPr>
          <p:cNvPr id="28" name="Shape 25"/>
          <p:cNvSpPr/>
          <p:nvPr/>
        </p:nvSpPr>
        <p:spPr>
          <a:xfrm>
            <a:off x="713232" y="4059936"/>
            <a:ext cx="10762488" cy="347472"/>
          </a:xfrm>
          <a:prstGeom prst="rect">
            <a:avLst/>
          </a:prstGeom>
          <a:solidFill>
            <a:srgbClr val="FFFDF9"/>
          </a:solidFill>
          <a:ln w="5080">
            <a:solidFill>
              <a:srgbClr val="E0D6C9"/>
            </a:solidFill>
            <a:prstDash val="solid"/>
          </a:ln>
        </p:spPr>
        <p:txBody>
          <a:bodyPr/>
          <a:lstStyle/>
          <a:p>
            <a:endParaRPr/>
          </a:p>
        </p:txBody>
      </p:sp>
      <p:sp>
        <p:nvSpPr>
          <p:cNvPr id="29" name="Text 26"/>
          <p:cNvSpPr/>
          <p:nvPr/>
        </p:nvSpPr>
        <p:spPr>
          <a:xfrm>
            <a:off x="877824" y="4142232"/>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11.20</a:t>
            </a:r>
            <a:endParaRPr lang="en-US" sz="840" dirty="0"/>
          </a:p>
        </p:txBody>
      </p:sp>
      <p:sp>
        <p:nvSpPr>
          <p:cNvPr id="30" name="Text 27"/>
          <p:cNvSpPr/>
          <p:nvPr/>
        </p:nvSpPr>
        <p:spPr>
          <a:xfrm>
            <a:off x="1828800" y="4133088"/>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Morning tea</a:t>
            </a:r>
            <a:endParaRPr lang="en-US" sz="860" dirty="0"/>
          </a:p>
        </p:txBody>
      </p:sp>
      <p:sp>
        <p:nvSpPr>
          <p:cNvPr id="31" name="Text 28"/>
          <p:cNvSpPr/>
          <p:nvPr/>
        </p:nvSpPr>
        <p:spPr>
          <a:xfrm>
            <a:off x="5440680" y="4133088"/>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Break</a:t>
            </a:r>
            <a:endParaRPr lang="en-US" sz="820" dirty="0"/>
          </a:p>
        </p:txBody>
      </p:sp>
      <p:sp>
        <p:nvSpPr>
          <p:cNvPr id="32" name="Shape 29"/>
          <p:cNvSpPr/>
          <p:nvPr/>
        </p:nvSpPr>
        <p:spPr>
          <a:xfrm>
            <a:off x="713232" y="4453128"/>
            <a:ext cx="10762488" cy="347472"/>
          </a:xfrm>
          <a:prstGeom prst="rect">
            <a:avLst/>
          </a:prstGeom>
          <a:solidFill>
            <a:srgbClr val="F7EFE4"/>
          </a:solidFill>
          <a:ln w="5080">
            <a:solidFill>
              <a:srgbClr val="E0D6C9"/>
            </a:solidFill>
            <a:prstDash val="solid"/>
          </a:ln>
        </p:spPr>
        <p:txBody>
          <a:bodyPr/>
          <a:lstStyle/>
          <a:p>
            <a:endParaRPr/>
          </a:p>
        </p:txBody>
      </p:sp>
      <p:sp>
        <p:nvSpPr>
          <p:cNvPr id="33" name="Text 30"/>
          <p:cNvSpPr/>
          <p:nvPr/>
        </p:nvSpPr>
        <p:spPr>
          <a:xfrm>
            <a:off x="877824" y="4535424"/>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11.40</a:t>
            </a:r>
            <a:endParaRPr lang="en-US" sz="840" dirty="0"/>
          </a:p>
        </p:txBody>
      </p:sp>
      <p:sp>
        <p:nvSpPr>
          <p:cNvPr id="34" name="Text 31"/>
          <p:cNvSpPr/>
          <p:nvPr/>
        </p:nvSpPr>
        <p:spPr>
          <a:xfrm>
            <a:off x="1828800" y="4526280"/>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DSS returns to room / online</a:t>
            </a:r>
            <a:endParaRPr lang="en-US" sz="860" dirty="0"/>
          </a:p>
        </p:txBody>
      </p:sp>
      <p:sp>
        <p:nvSpPr>
          <p:cNvPr id="35" name="Text 32"/>
          <p:cNvSpPr/>
          <p:nvPr/>
        </p:nvSpPr>
        <p:spPr>
          <a:xfrm>
            <a:off x="5440680" y="4526280"/>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Community report back on caucus + broader discussion</a:t>
            </a:r>
            <a:endParaRPr lang="en-US" sz="820" dirty="0"/>
          </a:p>
        </p:txBody>
      </p:sp>
      <p:sp>
        <p:nvSpPr>
          <p:cNvPr id="36" name="Shape 33"/>
          <p:cNvSpPr/>
          <p:nvPr/>
        </p:nvSpPr>
        <p:spPr>
          <a:xfrm>
            <a:off x="713232" y="4846320"/>
            <a:ext cx="10762488" cy="347472"/>
          </a:xfrm>
          <a:prstGeom prst="rect">
            <a:avLst/>
          </a:prstGeom>
          <a:solidFill>
            <a:srgbClr val="FFFDF9"/>
          </a:solidFill>
          <a:ln w="5080">
            <a:solidFill>
              <a:srgbClr val="E0D6C9"/>
            </a:solidFill>
            <a:prstDash val="solid"/>
          </a:ln>
        </p:spPr>
        <p:txBody>
          <a:bodyPr/>
          <a:lstStyle/>
          <a:p>
            <a:endParaRPr/>
          </a:p>
        </p:txBody>
      </p:sp>
      <p:sp>
        <p:nvSpPr>
          <p:cNvPr id="37" name="Text 34"/>
          <p:cNvSpPr/>
          <p:nvPr/>
        </p:nvSpPr>
        <p:spPr>
          <a:xfrm>
            <a:off x="877824" y="4928616"/>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12.10</a:t>
            </a:r>
            <a:endParaRPr lang="en-US" sz="840" dirty="0"/>
          </a:p>
        </p:txBody>
      </p:sp>
      <p:sp>
        <p:nvSpPr>
          <p:cNvPr id="38" name="Text 35"/>
          <p:cNvSpPr/>
          <p:nvPr/>
        </p:nvSpPr>
        <p:spPr>
          <a:xfrm>
            <a:off x="1828800" y="4919472"/>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Wrap-up</a:t>
            </a:r>
            <a:endParaRPr lang="en-US" sz="860" dirty="0"/>
          </a:p>
        </p:txBody>
      </p:sp>
      <p:sp>
        <p:nvSpPr>
          <p:cNvPr id="39" name="Text 36"/>
          <p:cNvSpPr/>
          <p:nvPr/>
        </p:nvSpPr>
        <p:spPr>
          <a:xfrm>
            <a:off x="5440680" y="4919472"/>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Summary of what we have heard today</a:t>
            </a:r>
            <a:endParaRPr lang="en-US" sz="820" dirty="0"/>
          </a:p>
        </p:txBody>
      </p:sp>
      <p:sp>
        <p:nvSpPr>
          <p:cNvPr id="40" name="Shape 37"/>
          <p:cNvSpPr/>
          <p:nvPr/>
        </p:nvSpPr>
        <p:spPr>
          <a:xfrm>
            <a:off x="713232" y="5239512"/>
            <a:ext cx="10762488" cy="347472"/>
          </a:xfrm>
          <a:prstGeom prst="rect">
            <a:avLst/>
          </a:prstGeom>
          <a:solidFill>
            <a:srgbClr val="F7EFE4"/>
          </a:solidFill>
          <a:ln w="5080">
            <a:solidFill>
              <a:srgbClr val="E0D6C9"/>
            </a:solidFill>
            <a:prstDash val="solid"/>
          </a:ln>
        </p:spPr>
        <p:txBody>
          <a:bodyPr/>
          <a:lstStyle/>
          <a:p>
            <a:endParaRPr/>
          </a:p>
        </p:txBody>
      </p:sp>
      <p:sp>
        <p:nvSpPr>
          <p:cNvPr id="41" name="Text 38"/>
          <p:cNvSpPr/>
          <p:nvPr/>
        </p:nvSpPr>
        <p:spPr>
          <a:xfrm>
            <a:off x="877824" y="5321808"/>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12.15</a:t>
            </a:r>
            <a:endParaRPr lang="en-US" sz="840" dirty="0"/>
          </a:p>
        </p:txBody>
      </p:sp>
      <p:sp>
        <p:nvSpPr>
          <p:cNvPr id="42" name="Text 39"/>
          <p:cNvSpPr/>
          <p:nvPr/>
        </p:nvSpPr>
        <p:spPr>
          <a:xfrm>
            <a:off x="1828800" y="5312664"/>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Reflection + safe journey</a:t>
            </a:r>
            <a:endParaRPr lang="en-US" sz="860" dirty="0"/>
          </a:p>
        </p:txBody>
      </p:sp>
      <p:sp>
        <p:nvSpPr>
          <p:cNvPr id="43" name="Text 40"/>
          <p:cNvSpPr/>
          <p:nvPr/>
        </p:nvSpPr>
        <p:spPr>
          <a:xfrm>
            <a:off x="5440680" y="5312664"/>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Psycho-social support reflection</a:t>
            </a:r>
            <a:endParaRPr lang="en-US" sz="820" dirty="0"/>
          </a:p>
        </p:txBody>
      </p:sp>
      <p:sp>
        <p:nvSpPr>
          <p:cNvPr id="44" name="Shape 41"/>
          <p:cNvSpPr/>
          <p:nvPr/>
        </p:nvSpPr>
        <p:spPr>
          <a:xfrm>
            <a:off x="713232" y="5632704"/>
            <a:ext cx="10762488" cy="347472"/>
          </a:xfrm>
          <a:prstGeom prst="rect">
            <a:avLst/>
          </a:prstGeom>
          <a:solidFill>
            <a:srgbClr val="FFFDF9"/>
          </a:solidFill>
          <a:ln w="5080">
            <a:solidFill>
              <a:srgbClr val="E0D6C9"/>
            </a:solidFill>
            <a:prstDash val="solid"/>
          </a:ln>
        </p:spPr>
        <p:txBody>
          <a:bodyPr/>
          <a:lstStyle/>
          <a:p>
            <a:endParaRPr/>
          </a:p>
        </p:txBody>
      </p:sp>
      <p:sp>
        <p:nvSpPr>
          <p:cNvPr id="45" name="Text 42"/>
          <p:cNvSpPr/>
          <p:nvPr/>
        </p:nvSpPr>
        <p:spPr>
          <a:xfrm>
            <a:off x="877824" y="5715000"/>
            <a:ext cx="713232" cy="109728"/>
          </a:xfrm>
          <a:prstGeom prst="rect">
            <a:avLst/>
          </a:prstGeom>
          <a:noFill/>
          <a:ln/>
        </p:spPr>
        <p:txBody>
          <a:bodyPr wrap="square" lIns="0" tIns="0" rIns="0" bIns="0" rtlCol="0" anchor="ctr">
            <a:normAutofit fontScale="92500" lnSpcReduction="20000"/>
          </a:bodyPr>
          <a:lstStyle/>
          <a:p>
            <a:pPr marL="0" indent="0">
              <a:buNone/>
            </a:pPr>
            <a:r>
              <a:rPr lang="en-US" sz="840" b="1" dirty="0">
                <a:solidFill>
                  <a:srgbClr val="D35C25"/>
                </a:solidFill>
              </a:rPr>
              <a:t>12.30</a:t>
            </a:r>
            <a:endParaRPr lang="en-US" sz="840" dirty="0"/>
          </a:p>
        </p:txBody>
      </p:sp>
      <p:sp>
        <p:nvSpPr>
          <p:cNvPr id="46" name="Text 43"/>
          <p:cNvSpPr/>
          <p:nvPr/>
        </p:nvSpPr>
        <p:spPr>
          <a:xfrm>
            <a:off x="1828800" y="5705856"/>
            <a:ext cx="3200400" cy="128016"/>
          </a:xfrm>
          <a:prstGeom prst="rect">
            <a:avLst/>
          </a:prstGeom>
          <a:noFill/>
          <a:ln/>
        </p:spPr>
        <p:txBody>
          <a:bodyPr wrap="square" lIns="0" tIns="0" rIns="0" bIns="0" rtlCol="0" anchor="ctr">
            <a:normAutofit lnSpcReduction="10000"/>
          </a:bodyPr>
          <a:lstStyle/>
          <a:p>
            <a:pPr marL="0" indent="0">
              <a:buNone/>
            </a:pPr>
            <a:r>
              <a:rPr lang="en-US" sz="860" b="1" dirty="0">
                <a:solidFill>
                  <a:srgbClr val="413D39"/>
                </a:solidFill>
              </a:rPr>
              <a:t>Close</a:t>
            </a:r>
            <a:endParaRPr lang="en-US" sz="860" dirty="0"/>
          </a:p>
        </p:txBody>
      </p:sp>
      <p:sp>
        <p:nvSpPr>
          <p:cNvPr id="47" name="Text 44"/>
          <p:cNvSpPr/>
          <p:nvPr/>
        </p:nvSpPr>
        <p:spPr>
          <a:xfrm>
            <a:off x="5440680" y="5705856"/>
            <a:ext cx="5394960" cy="128016"/>
          </a:xfrm>
          <a:prstGeom prst="rect">
            <a:avLst/>
          </a:prstGeom>
          <a:noFill/>
          <a:ln/>
        </p:spPr>
        <p:txBody>
          <a:bodyPr wrap="square" lIns="0" tIns="0" rIns="0" bIns="0" rtlCol="0" anchor="ctr">
            <a:normAutofit/>
          </a:bodyPr>
          <a:lstStyle/>
          <a:p>
            <a:pPr marL="0" indent="0">
              <a:buNone/>
            </a:pPr>
            <a:r>
              <a:rPr lang="en-US" sz="820" dirty="0">
                <a:solidFill>
                  <a:srgbClr val="413D39"/>
                </a:solidFill>
              </a:rPr>
              <a:t>Close Teams recording + collect papers</a:t>
            </a:r>
            <a:endParaRPr lang="en-US" sz="820" dirty="0"/>
          </a:p>
        </p:txBody>
      </p:sp>
      <p:sp>
        <p:nvSpPr>
          <p:cNvPr id="48" name="Shape 45"/>
          <p:cNvSpPr/>
          <p:nvPr/>
        </p:nvSpPr>
        <p:spPr>
          <a:xfrm>
            <a:off x="713232" y="5669280"/>
            <a:ext cx="10762488" cy="329184"/>
          </a:xfrm>
          <a:prstGeom prst="roundRect">
            <a:avLst>
              <a:gd name="adj" fmla="val 22222"/>
            </a:avLst>
          </a:prstGeom>
          <a:solidFill>
            <a:srgbClr val="EAF3F6"/>
          </a:solidFill>
          <a:ln w="10160">
            <a:solidFill>
              <a:srgbClr val="1E637B">
                <a:alpha val="70000"/>
              </a:srgbClr>
            </a:solidFill>
            <a:prstDash val="solid"/>
          </a:ln>
        </p:spPr>
        <p:txBody>
          <a:bodyPr/>
          <a:lstStyle/>
          <a:p>
            <a:endParaRPr/>
          </a:p>
        </p:txBody>
      </p:sp>
      <p:sp>
        <p:nvSpPr>
          <p:cNvPr id="49" name="Text 46"/>
          <p:cNvSpPr/>
          <p:nvPr/>
        </p:nvSpPr>
        <p:spPr>
          <a:xfrm>
            <a:off x="932688" y="5760720"/>
            <a:ext cx="10287000" cy="118872"/>
          </a:xfrm>
          <a:prstGeom prst="rect">
            <a:avLst/>
          </a:prstGeom>
          <a:noFill/>
          <a:ln/>
        </p:spPr>
        <p:txBody>
          <a:bodyPr wrap="square" lIns="0" tIns="0" rIns="0" bIns="0" rtlCol="0" anchor="ctr">
            <a:normAutofit lnSpcReduction="10000"/>
          </a:bodyPr>
          <a:lstStyle/>
          <a:p>
            <a:pPr marL="0" indent="0" algn="ctr">
              <a:buNone/>
            </a:pPr>
            <a:r>
              <a:rPr lang="en-US" sz="860" b="1" dirty="0">
                <a:solidFill>
                  <a:srgbClr val="1E637B"/>
                </a:solidFill>
              </a:rPr>
              <a:t>Today’s purpose: validate whether the draft Action Plan reflects what ACCOs and communities have said — and identify final gaps before the plan is finalised.</a:t>
            </a:r>
            <a:endParaRPr lang="en-US" sz="860" dirty="0"/>
          </a:p>
        </p:txBody>
      </p:sp>
      <p:sp>
        <p:nvSpPr>
          <p:cNvPr id="50" name="Text 47"/>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Brisbane Running Sheet, 21 Aug 2026</a:t>
            </a:r>
            <a:endParaRPr lang="en-US" sz="580" dirty="0"/>
          </a:p>
        </p:txBody>
      </p:sp>
      <p:sp>
        <p:nvSpPr>
          <p:cNvPr id="51" name="Text 48"/>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52" name="Text 49"/>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53" name="Text 50"/>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11</a:t>
            </a:r>
            <a:endParaRPr lang="en-US" sz="74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This is validation — not a restart</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The draft is intended to show how what has already been heard has been translated into delivery.</a:t>
            </a:r>
            <a:endParaRPr lang="en-US" sz="1280" dirty="0"/>
          </a:p>
        </p:txBody>
      </p:sp>
      <p:sp>
        <p:nvSpPr>
          <p:cNvPr id="6" name="Shape 3"/>
          <p:cNvSpPr/>
          <p:nvPr/>
        </p:nvSpPr>
        <p:spPr>
          <a:xfrm>
            <a:off x="658368" y="1737360"/>
            <a:ext cx="1417320" cy="310896"/>
          </a:xfrm>
          <a:prstGeom prst="roundRect">
            <a:avLst>
              <a:gd name="adj" fmla="val 14706"/>
            </a:avLst>
          </a:prstGeom>
          <a:solidFill>
            <a:srgbClr val="1E637B"/>
          </a:solidFill>
          <a:ln w="12700">
            <a:solidFill>
              <a:srgbClr val="1E637B">
                <a:alpha val="0"/>
              </a:srgbClr>
            </a:solidFill>
            <a:prstDash val="solid"/>
          </a:ln>
        </p:spPr>
        <p:txBody>
          <a:bodyPr/>
          <a:lstStyle/>
          <a:p>
            <a:endParaRPr/>
          </a:p>
        </p:txBody>
      </p:sp>
      <p:sp>
        <p:nvSpPr>
          <p:cNvPr id="7" name="Text 4"/>
          <p:cNvSpPr/>
          <p:nvPr/>
        </p:nvSpPr>
        <p:spPr>
          <a:xfrm>
            <a:off x="749808" y="1805940"/>
            <a:ext cx="123444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WHY THIS PLAN</a:t>
            </a:r>
            <a:endParaRPr lang="en-US" sz="760" dirty="0"/>
          </a:p>
        </p:txBody>
      </p:sp>
      <p:sp>
        <p:nvSpPr>
          <p:cNvPr id="8" name="Shape 5"/>
          <p:cNvSpPr/>
          <p:nvPr/>
        </p:nvSpPr>
        <p:spPr>
          <a:xfrm>
            <a:off x="658368" y="2148840"/>
            <a:ext cx="3383280" cy="3401568"/>
          </a:xfrm>
          <a:prstGeom prst="roundRect">
            <a:avLst>
              <a:gd name="adj" fmla="val 2162"/>
            </a:avLst>
          </a:prstGeom>
          <a:solidFill>
            <a:srgbClr val="EAF3F6"/>
          </a:solidFill>
          <a:ln w="10160">
            <a:solidFill>
              <a:srgbClr val="1E637B">
                <a:alpha val="70000"/>
              </a:srgbClr>
            </a:solidFill>
            <a:prstDash val="solid"/>
          </a:ln>
        </p:spPr>
        <p:txBody>
          <a:bodyPr/>
          <a:lstStyle/>
          <a:p>
            <a:endParaRPr/>
          </a:p>
        </p:txBody>
      </p:sp>
      <p:sp>
        <p:nvSpPr>
          <p:cNvPr id="9" name="Text 6"/>
          <p:cNvSpPr/>
          <p:nvPr/>
        </p:nvSpPr>
        <p:spPr>
          <a:xfrm>
            <a:off x="914400" y="2441448"/>
            <a:ext cx="2788920" cy="384048"/>
          </a:xfrm>
          <a:prstGeom prst="rect">
            <a:avLst/>
          </a:prstGeom>
          <a:noFill/>
          <a:ln/>
        </p:spPr>
        <p:txBody>
          <a:bodyPr wrap="square" lIns="0" tIns="0" rIns="0" bIns="0" rtlCol="0" anchor="ctr">
            <a:normAutofit fontScale="85000" lnSpcReduction="10000"/>
          </a:bodyPr>
          <a:lstStyle/>
          <a:p>
            <a:pPr marL="0" indent="0">
              <a:buNone/>
            </a:pPr>
            <a:r>
              <a:rPr lang="en-US" sz="2000" b="1" dirty="0">
                <a:solidFill>
                  <a:srgbClr val="1E637B"/>
                </a:solidFill>
              </a:rPr>
              <a:t>Move from words to delivery</a:t>
            </a:r>
            <a:endParaRPr lang="en-US" sz="2000" dirty="0"/>
          </a:p>
        </p:txBody>
      </p:sp>
      <p:sp>
        <p:nvSpPr>
          <p:cNvPr id="10" name="Text 7"/>
          <p:cNvSpPr/>
          <p:nvPr/>
        </p:nvSpPr>
        <p:spPr>
          <a:xfrm>
            <a:off x="932688" y="2990088"/>
            <a:ext cx="2724912" cy="1920240"/>
          </a:xfrm>
          <a:prstGeom prst="rect">
            <a:avLst/>
          </a:prstGeom>
          <a:noFill/>
          <a:ln/>
        </p:spPr>
        <p:txBody>
          <a:bodyPr wrap="square" lIns="254" tIns="254" rIns="254" bIns="254" rtlCol="0" anchor="t">
            <a:normAutofit/>
          </a:bodyPr>
          <a:lstStyle/>
          <a:p>
            <a:r>
              <a:rPr lang="en-US" sz="1510" dirty="0">
                <a:solidFill>
                  <a:srgbClr val="413D39"/>
                </a:solidFill>
              </a:rPr>
              <a:t>Funded actions — not broad commitments</a:t>
            </a:r>
            <a:endParaRPr lang="en-US" sz="1510" dirty="0"/>
          </a:p>
          <a:p>
            <a:r>
              <a:rPr lang="en-US" sz="1510" dirty="0">
                <a:solidFill>
                  <a:srgbClr val="413D39"/>
                </a:solidFill>
              </a:rPr>
              <a:t>Named leads and implementation deadlines</a:t>
            </a:r>
            <a:endParaRPr lang="en-US" sz="1510" dirty="0"/>
          </a:p>
          <a:p>
            <a:r>
              <a:rPr lang="en-US" sz="1510" dirty="0">
                <a:solidFill>
                  <a:srgbClr val="413D39"/>
                </a:solidFill>
              </a:rPr>
              <a:t>Measurable outcomes and public accountability</a:t>
            </a:r>
            <a:endParaRPr lang="en-US" sz="1510" dirty="0"/>
          </a:p>
        </p:txBody>
      </p:sp>
      <p:sp>
        <p:nvSpPr>
          <p:cNvPr id="11" name="Shape 8"/>
          <p:cNvSpPr/>
          <p:nvPr/>
        </p:nvSpPr>
        <p:spPr>
          <a:xfrm>
            <a:off x="4279392" y="1737360"/>
            <a:ext cx="178308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12" name="Text 9"/>
          <p:cNvSpPr/>
          <p:nvPr/>
        </p:nvSpPr>
        <p:spPr>
          <a:xfrm>
            <a:off x="4370832" y="1805940"/>
            <a:ext cx="16002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STATUS OF THE DRAFT</a:t>
            </a:r>
            <a:endParaRPr lang="en-US" sz="760" dirty="0"/>
          </a:p>
        </p:txBody>
      </p:sp>
      <p:sp>
        <p:nvSpPr>
          <p:cNvPr id="13" name="Shape 10"/>
          <p:cNvSpPr/>
          <p:nvPr/>
        </p:nvSpPr>
        <p:spPr>
          <a:xfrm>
            <a:off x="4279392" y="2148840"/>
            <a:ext cx="3383280" cy="3401568"/>
          </a:xfrm>
          <a:prstGeom prst="roundRect">
            <a:avLst>
              <a:gd name="adj" fmla="val 2162"/>
            </a:avLst>
          </a:prstGeom>
          <a:solidFill>
            <a:srgbClr val="FBEBDD"/>
          </a:solidFill>
          <a:ln w="10160">
            <a:solidFill>
              <a:srgbClr val="D35C25">
                <a:alpha val="70000"/>
              </a:srgbClr>
            </a:solidFill>
            <a:prstDash val="solid"/>
          </a:ln>
        </p:spPr>
        <p:txBody>
          <a:bodyPr/>
          <a:lstStyle/>
          <a:p>
            <a:endParaRPr/>
          </a:p>
        </p:txBody>
      </p:sp>
      <p:sp>
        <p:nvSpPr>
          <p:cNvPr id="14" name="Text 11"/>
          <p:cNvSpPr/>
          <p:nvPr/>
        </p:nvSpPr>
        <p:spPr>
          <a:xfrm>
            <a:off x="4553712" y="2441448"/>
            <a:ext cx="2788920" cy="384048"/>
          </a:xfrm>
          <a:prstGeom prst="rect">
            <a:avLst/>
          </a:prstGeom>
          <a:noFill/>
          <a:ln/>
        </p:spPr>
        <p:txBody>
          <a:bodyPr wrap="square" lIns="0" tIns="0" rIns="0" bIns="0" rtlCol="0" anchor="ctr">
            <a:normAutofit/>
          </a:bodyPr>
          <a:lstStyle/>
          <a:p>
            <a:pPr marL="0" indent="0">
              <a:buNone/>
            </a:pPr>
            <a:r>
              <a:rPr lang="en-US" sz="2000" b="1" dirty="0">
                <a:solidFill>
                  <a:srgbClr val="D35C25"/>
                </a:solidFill>
              </a:rPr>
              <a:t>Still open for testing</a:t>
            </a:r>
            <a:endParaRPr lang="en-US" sz="2000" dirty="0"/>
          </a:p>
        </p:txBody>
      </p:sp>
      <p:sp>
        <p:nvSpPr>
          <p:cNvPr id="15" name="Text 12"/>
          <p:cNvSpPr/>
          <p:nvPr/>
        </p:nvSpPr>
        <p:spPr>
          <a:xfrm>
            <a:off x="4553712" y="2990088"/>
            <a:ext cx="2761488" cy="1920240"/>
          </a:xfrm>
          <a:prstGeom prst="rect">
            <a:avLst/>
          </a:prstGeom>
          <a:noFill/>
          <a:ln/>
        </p:spPr>
        <p:txBody>
          <a:bodyPr wrap="square" lIns="254" tIns="254" rIns="254" bIns="254" rtlCol="0" anchor="t">
            <a:normAutofit/>
          </a:bodyPr>
          <a:lstStyle/>
          <a:p>
            <a:r>
              <a:rPr sz="1510">
                <a:solidFill>
                  <a:srgbClr val="413D39"/>
                </a:solidFill>
              </a:rPr>
              <a:t>For validation and further endorsement</a:t>
            </a:r>
            <a:endParaRPr lang="en-US" sz="1510" dirty="0"/>
          </a:p>
          <a:p>
            <a:r>
              <a:rPr sz="1510">
                <a:solidFill>
                  <a:srgbClr val="413D39"/>
                </a:solidFill>
              </a:rPr>
              <a:t>ACCOs and specialist services are core validators</a:t>
            </a:r>
          </a:p>
          <a:p>
            <a:r>
              <a:rPr sz="1510">
                <a:solidFill>
                  <a:srgbClr val="413D39"/>
                </a:solidFill>
              </a:rPr>
              <a:t>Community feedback must shape final actions and measures</a:t>
            </a:r>
          </a:p>
        </p:txBody>
      </p:sp>
      <p:sp>
        <p:nvSpPr>
          <p:cNvPr id="16" name="Shape 13"/>
          <p:cNvSpPr/>
          <p:nvPr/>
        </p:nvSpPr>
        <p:spPr>
          <a:xfrm>
            <a:off x="7882128" y="1737360"/>
            <a:ext cx="1417320" cy="310896"/>
          </a:xfrm>
          <a:prstGeom prst="roundRect">
            <a:avLst>
              <a:gd name="adj" fmla="val 14706"/>
            </a:avLst>
          </a:prstGeom>
          <a:solidFill>
            <a:srgbClr val="3B2A20"/>
          </a:solidFill>
          <a:ln w="12700">
            <a:solidFill>
              <a:srgbClr val="3B2A20">
                <a:alpha val="0"/>
              </a:srgbClr>
            </a:solidFill>
            <a:prstDash val="solid"/>
          </a:ln>
        </p:spPr>
        <p:txBody>
          <a:bodyPr/>
          <a:lstStyle/>
          <a:p>
            <a:endParaRPr/>
          </a:p>
        </p:txBody>
      </p:sp>
      <p:sp>
        <p:nvSpPr>
          <p:cNvPr id="17" name="Text 14"/>
          <p:cNvSpPr/>
          <p:nvPr/>
        </p:nvSpPr>
        <p:spPr>
          <a:xfrm>
            <a:off x="7973568" y="1805940"/>
            <a:ext cx="123444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THE CORE TEST</a:t>
            </a:r>
            <a:endParaRPr lang="en-US" sz="760" dirty="0"/>
          </a:p>
        </p:txBody>
      </p:sp>
      <p:sp>
        <p:nvSpPr>
          <p:cNvPr id="18" name="Shape 15"/>
          <p:cNvSpPr/>
          <p:nvPr/>
        </p:nvSpPr>
        <p:spPr>
          <a:xfrm>
            <a:off x="7882128" y="2148840"/>
            <a:ext cx="3639312" cy="3401568"/>
          </a:xfrm>
          <a:prstGeom prst="roundRect">
            <a:avLst>
              <a:gd name="adj" fmla="val 2151"/>
            </a:avLst>
          </a:prstGeom>
          <a:solidFill>
            <a:srgbClr val="F4EEE8"/>
          </a:solidFill>
          <a:ln w="10160">
            <a:solidFill>
              <a:srgbClr val="3B2A20">
                <a:alpha val="70000"/>
              </a:srgbClr>
            </a:solidFill>
            <a:prstDash val="solid"/>
          </a:ln>
        </p:spPr>
        <p:txBody>
          <a:bodyPr/>
          <a:lstStyle/>
          <a:p>
            <a:endParaRPr/>
          </a:p>
        </p:txBody>
      </p:sp>
      <p:sp>
        <p:nvSpPr>
          <p:cNvPr id="19" name="Text 16"/>
          <p:cNvSpPr/>
          <p:nvPr/>
        </p:nvSpPr>
        <p:spPr>
          <a:xfrm>
            <a:off x="8165592" y="2441448"/>
            <a:ext cx="2880360" cy="384048"/>
          </a:xfrm>
          <a:prstGeom prst="rect">
            <a:avLst/>
          </a:prstGeom>
          <a:noFill/>
          <a:ln/>
        </p:spPr>
        <p:txBody>
          <a:bodyPr wrap="square" lIns="0" tIns="0" rIns="0" bIns="0" rtlCol="0" anchor="ctr">
            <a:normAutofit fontScale="85000" lnSpcReduction="10000"/>
          </a:bodyPr>
          <a:lstStyle/>
          <a:p>
            <a:pPr marL="0" indent="0">
              <a:buNone/>
            </a:pPr>
            <a:r>
              <a:rPr lang="en-US" sz="2000" b="1" dirty="0">
                <a:solidFill>
                  <a:srgbClr val="3B2A20"/>
                </a:solidFill>
              </a:rPr>
              <a:t>Will it change what happens?</a:t>
            </a:r>
            <a:endParaRPr lang="en-US" sz="2000" dirty="0"/>
          </a:p>
        </p:txBody>
      </p:sp>
      <p:sp>
        <p:nvSpPr>
          <p:cNvPr id="20" name="Text 17"/>
          <p:cNvSpPr/>
          <p:nvPr/>
        </p:nvSpPr>
        <p:spPr>
          <a:xfrm>
            <a:off x="8165592" y="2990088"/>
            <a:ext cx="2788920" cy="2011680"/>
          </a:xfrm>
          <a:prstGeom prst="rect">
            <a:avLst/>
          </a:prstGeom>
          <a:noFill/>
          <a:ln/>
        </p:spPr>
        <p:txBody>
          <a:bodyPr wrap="square" lIns="254" tIns="254" rIns="254" bIns="254" rtlCol="0" anchor="t">
            <a:normAutofit/>
          </a:bodyPr>
          <a:lstStyle/>
          <a:p>
            <a:r>
              <a:rPr lang="en-US" sz="1510" dirty="0">
                <a:solidFill>
                  <a:srgbClr val="413D39"/>
                </a:solidFill>
              </a:rPr>
              <a:t>Who holds authority?</a:t>
            </a:r>
            <a:endParaRPr lang="en-US" sz="1510" dirty="0"/>
          </a:p>
          <a:p>
            <a:r>
              <a:rPr lang="en-US" sz="1510" dirty="0">
                <a:solidFill>
                  <a:srgbClr val="413D39"/>
                </a:solidFill>
              </a:rPr>
              <a:t>Where does the money flow?</a:t>
            </a:r>
            <a:endParaRPr lang="en-US" sz="1510" dirty="0"/>
          </a:p>
          <a:p>
            <a:r>
              <a:rPr lang="en-US" sz="1510" dirty="0">
                <a:solidFill>
                  <a:srgbClr val="413D39"/>
                </a:solidFill>
              </a:rPr>
              <a:t>What changes in systems?</a:t>
            </a:r>
            <a:endParaRPr lang="en-US" sz="1510" dirty="0"/>
          </a:p>
          <a:p>
            <a:r>
              <a:rPr lang="en-US" sz="1510" dirty="0">
                <a:solidFill>
                  <a:srgbClr val="413D39"/>
                </a:solidFill>
              </a:rPr>
              <a:t>Who can be held accountable?</a:t>
            </a:r>
            <a:endParaRPr lang="en-US" sz="1510" dirty="0"/>
          </a:p>
        </p:txBody>
      </p:sp>
      <p:sp>
        <p:nvSpPr>
          <p:cNvPr id="21" name="Text 18"/>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3–4</a:t>
            </a:r>
            <a:endParaRPr lang="en-US" sz="580" dirty="0"/>
          </a:p>
        </p:txBody>
      </p:sp>
      <p:sp>
        <p:nvSpPr>
          <p:cNvPr id="22" name="Text 19"/>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23" name="Text 20"/>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24" name="Text 21"/>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2</a:t>
            </a:r>
            <a:endParaRPr lang="en-US" sz="74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What we heard — consistently</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Across the evidence base and public submissions, the same priorities kept coming through.</a:t>
            </a:r>
            <a:endParaRPr lang="en-US" sz="1280" dirty="0"/>
          </a:p>
        </p:txBody>
      </p:sp>
      <p:sp>
        <p:nvSpPr>
          <p:cNvPr id="6" name="Shape 3"/>
          <p:cNvSpPr/>
          <p:nvPr/>
        </p:nvSpPr>
        <p:spPr>
          <a:xfrm>
            <a:off x="658368" y="1719072"/>
            <a:ext cx="1097280" cy="310896"/>
          </a:xfrm>
          <a:prstGeom prst="roundRect">
            <a:avLst>
              <a:gd name="adj" fmla="val 14706"/>
            </a:avLst>
          </a:prstGeom>
          <a:solidFill>
            <a:srgbClr val="D35C25"/>
          </a:solidFill>
          <a:ln w="12700">
            <a:solidFill>
              <a:srgbClr val="D35C25">
                <a:alpha val="0"/>
              </a:srgbClr>
            </a:solidFill>
            <a:prstDash val="solid"/>
          </a:ln>
        </p:spPr>
        <p:txBody>
          <a:bodyPr/>
          <a:lstStyle/>
          <a:p>
            <a:endParaRPr/>
          </a:p>
        </p:txBody>
      </p:sp>
      <p:sp>
        <p:nvSpPr>
          <p:cNvPr id="7" name="Text 4"/>
          <p:cNvSpPr/>
          <p:nvPr/>
        </p:nvSpPr>
        <p:spPr>
          <a:xfrm>
            <a:off x="749808" y="1787652"/>
            <a:ext cx="914400"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YOU SAID</a:t>
            </a:r>
            <a:endParaRPr lang="en-US" sz="760" dirty="0"/>
          </a:p>
        </p:txBody>
      </p:sp>
      <p:sp>
        <p:nvSpPr>
          <p:cNvPr id="8" name="Shape 5"/>
          <p:cNvSpPr/>
          <p:nvPr/>
        </p:nvSpPr>
        <p:spPr>
          <a:xfrm>
            <a:off x="658368" y="2221992"/>
            <a:ext cx="2148840" cy="3319272"/>
          </a:xfrm>
          <a:prstGeom prst="roundRect">
            <a:avLst>
              <a:gd name="adj" fmla="val 3404"/>
            </a:avLst>
          </a:prstGeom>
          <a:solidFill>
            <a:srgbClr val="FFFFFF"/>
          </a:solidFill>
          <a:ln w="10160">
            <a:solidFill>
              <a:srgbClr val="1E637B">
                <a:alpha val="70000"/>
              </a:srgbClr>
            </a:solidFill>
            <a:prstDash val="solid"/>
          </a:ln>
        </p:spPr>
        <p:txBody>
          <a:bodyPr/>
          <a:lstStyle/>
          <a:p>
            <a:endParaRPr/>
          </a:p>
        </p:txBody>
      </p:sp>
      <p:sp>
        <p:nvSpPr>
          <p:cNvPr id="9" name="Shape 6"/>
          <p:cNvSpPr/>
          <p:nvPr/>
        </p:nvSpPr>
        <p:spPr>
          <a:xfrm>
            <a:off x="658368" y="2221992"/>
            <a:ext cx="2148840" cy="530352"/>
          </a:xfrm>
          <a:prstGeom prst="rect">
            <a:avLst/>
          </a:prstGeom>
          <a:solidFill>
            <a:srgbClr val="1E637B"/>
          </a:solidFill>
          <a:ln w="12700">
            <a:solidFill>
              <a:srgbClr val="1E637B">
                <a:alpha val="0"/>
              </a:srgbClr>
            </a:solidFill>
            <a:prstDash val="solid"/>
          </a:ln>
        </p:spPr>
        <p:txBody>
          <a:bodyPr/>
          <a:lstStyle/>
          <a:p>
            <a:endParaRPr/>
          </a:p>
        </p:txBody>
      </p:sp>
      <p:sp>
        <p:nvSpPr>
          <p:cNvPr id="10" name="Text 7"/>
          <p:cNvSpPr/>
          <p:nvPr/>
        </p:nvSpPr>
        <p:spPr>
          <a:xfrm>
            <a:off x="768096" y="2368296"/>
            <a:ext cx="1929384" cy="182880"/>
          </a:xfrm>
          <a:prstGeom prst="rect">
            <a:avLst/>
          </a:prstGeom>
          <a:noFill/>
          <a:ln/>
        </p:spPr>
        <p:txBody>
          <a:bodyPr wrap="square" lIns="0" tIns="0" rIns="0" bIns="0" rtlCol="0" anchor="ctr">
            <a:normAutofit/>
          </a:bodyPr>
          <a:lstStyle/>
          <a:p>
            <a:pPr marL="0" indent="0" algn="ctr">
              <a:buNone/>
            </a:pPr>
            <a:r>
              <a:rPr lang="en-US" sz="1160" b="1" dirty="0">
                <a:solidFill>
                  <a:srgbClr val="FFFFFF"/>
                </a:solidFill>
              </a:rPr>
              <a:t>Power + investment</a:t>
            </a:r>
            <a:endParaRPr lang="en-US" sz="1160" dirty="0"/>
          </a:p>
        </p:txBody>
      </p:sp>
      <p:sp>
        <p:nvSpPr>
          <p:cNvPr id="11" name="Text 8"/>
          <p:cNvSpPr/>
          <p:nvPr/>
        </p:nvSpPr>
        <p:spPr>
          <a:xfrm>
            <a:off x="841248" y="2953512"/>
            <a:ext cx="1783080" cy="2084832"/>
          </a:xfrm>
          <a:prstGeom prst="rect">
            <a:avLst/>
          </a:prstGeom>
          <a:noFill/>
          <a:ln/>
        </p:spPr>
        <p:txBody>
          <a:bodyPr wrap="square" lIns="254" tIns="254" rIns="254" bIns="254" rtlCol="0" anchor="t">
            <a:normAutofit/>
          </a:bodyPr>
          <a:lstStyle/>
          <a:p>
            <a:r>
              <a:rPr lang="en-US" sz="1350" dirty="0">
                <a:solidFill>
                  <a:srgbClr val="413D39"/>
                </a:solidFill>
              </a:rPr>
              <a:t>Sustained, flexible funding</a:t>
            </a:r>
            <a:endParaRPr lang="en-US" sz="1350" dirty="0"/>
          </a:p>
          <a:p>
            <a:r>
              <a:rPr lang="en-US" sz="1350" dirty="0">
                <a:solidFill>
                  <a:srgbClr val="413D39"/>
                </a:solidFill>
              </a:rPr>
              <a:t>ACCO-first commissioning</a:t>
            </a:r>
            <a:endParaRPr lang="en-US" sz="1350" dirty="0"/>
          </a:p>
          <a:p>
            <a:r>
              <a:rPr lang="en-US" sz="1350" dirty="0">
                <a:solidFill>
                  <a:srgbClr val="413D39"/>
                </a:solidFill>
              </a:rPr>
              <a:t>Stronger First Nations governance</a:t>
            </a:r>
            <a:endParaRPr lang="en-US" sz="1350" dirty="0"/>
          </a:p>
        </p:txBody>
      </p:sp>
      <p:sp>
        <p:nvSpPr>
          <p:cNvPr id="12" name="Shape 9"/>
          <p:cNvSpPr/>
          <p:nvPr/>
        </p:nvSpPr>
        <p:spPr>
          <a:xfrm>
            <a:off x="2907792" y="2221992"/>
            <a:ext cx="2148840" cy="3319272"/>
          </a:xfrm>
          <a:prstGeom prst="roundRect">
            <a:avLst>
              <a:gd name="adj" fmla="val 3404"/>
            </a:avLst>
          </a:prstGeom>
          <a:solidFill>
            <a:srgbClr val="FFFFFF"/>
          </a:solidFill>
          <a:ln w="10160">
            <a:solidFill>
              <a:srgbClr val="6FB94E">
                <a:alpha val="70000"/>
              </a:srgbClr>
            </a:solidFill>
            <a:prstDash val="solid"/>
          </a:ln>
        </p:spPr>
        <p:txBody>
          <a:bodyPr/>
          <a:lstStyle/>
          <a:p>
            <a:endParaRPr/>
          </a:p>
        </p:txBody>
      </p:sp>
      <p:sp>
        <p:nvSpPr>
          <p:cNvPr id="13" name="Shape 10"/>
          <p:cNvSpPr/>
          <p:nvPr/>
        </p:nvSpPr>
        <p:spPr>
          <a:xfrm>
            <a:off x="2907792" y="2221992"/>
            <a:ext cx="2148840" cy="530352"/>
          </a:xfrm>
          <a:prstGeom prst="rect">
            <a:avLst/>
          </a:prstGeom>
          <a:solidFill>
            <a:srgbClr val="6FB94E"/>
          </a:solidFill>
          <a:ln w="12700">
            <a:solidFill>
              <a:srgbClr val="6FB94E">
                <a:alpha val="0"/>
              </a:srgbClr>
            </a:solidFill>
            <a:prstDash val="solid"/>
          </a:ln>
        </p:spPr>
        <p:txBody>
          <a:bodyPr/>
          <a:lstStyle/>
          <a:p>
            <a:endParaRPr/>
          </a:p>
        </p:txBody>
      </p:sp>
      <p:sp>
        <p:nvSpPr>
          <p:cNvPr id="14" name="Text 11"/>
          <p:cNvSpPr/>
          <p:nvPr/>
        </p:nvSpPr>
        <p:spPr>
          <a:xfrm>
            <a:off x="3017520" y="2368296"/>
            <a:ext cx="1929384" cy="182880"/>
          </a:xfrm>
          <a:prstGeom prst="rect">
            <a:avLst/>
          </a:prstGeom>
          <a:noFill/>
          <a:ln/>
        </p:spPr>
        <p:txBody>
          <a:bodyPr wrap="square" lIns="0" tIns="0" rIns="0" bIns="0" rtlCol="0" anchor="ctr">
            <a:normAutofit/>
          </a:bodyPr>
          <a:lstStyle/>
          <a:p>
            <a:pPr marL="0" indent="0" algn="ctr">
              <a:buNone/>
            </a:pPr>
            <a:r>
              <a:rPr lang="en-US" sz="1160" b="1" dirty="0">
                <a:solidFill>
                  <a:srgbClr val="FFFFFF"/>
                </a:solidFill>
              </a:rPr>
              <a:t>Earlier + local support</a:t>
            </a:r>
            <a:endParaRPr lang="en-US" sz="1160" dirty="0"/>
          </a:p>
        </p:txBody>
      </p:sp>
      <p:sp>
        <p:nvSpPr>
          <p:cNvPr id="15" name="Text 12"/>
          <p:cNvSpPr/>
          <p:nvPr/>
        </p:nvSpPr>
        <p:spPr>
          <a:xfrm>
            <a:off x="3090672" y="2953512"/>
            <a:ext cx="1783080" cy="2084832"/>
          </a:xfrm>
          <a:prstGeom prst="rect">
            <a:avLst/>
          </a:prstGeom>
          <a:noFill/>
          <a:ln/>
        </p:spPr>
        <p:txBody>
          <a:bodyPr wrap="square" lIns="254" tIns="254" rIns="254" bIns="254" rtlCol="0" anchor="t">
            <a:normAutofit/>
          </a:bodyPr>
          <a:lstStyle/>
          <a:p>
            <a:r>
              <a:rPr lang="en-US" sz="1350" dirty="0">
                <a:solidFill>
                  <a:srgbClr val="413D39"/>
                </a:solidFill>
              </a:rPr>
              <a:t>Community-led local solutions</a:t>
            </a:r>
            <a:endParaRPr lang="en-US" sz="1350" dirty="0"/>
          </a:p>
          <a:p>
            <a:r>
              <a:rPr lang="en-US" sz="1350" dirty="0">
                <a:solidFill>
                  <a:srgbClr val="413D39"/>
                </a:solidFill>
              </a:rPr>
              <a:t>Healing and early intervention</a:t>
            </a:r>
            <a:endParaRPr lang="en-US" sz="1350" dirty="0"/>
          </a:p>
          <a:p>
            <a:r>
              <a:rPr lang="en-US" sz="1350" dirty="0">
                <a:solidFill>
                  <a:srgbClr val="413D39"/>
                </a:solidFill>
              </a:rPr>
              <a:t>Regional, remote + Torres Strait delivery</a:t>
            </a:r>
            <a:endParaRPr lang="en-US" sz="1350" dirty="0"/>
          </a:p>
        </p:txBody>
      </p:sp>
      <p:sp>
        <p:nvSpPr>
          <p:cNvPr id="16" name="Shape 13"/>
          <p:cNvSpPr/>
          <p:nvPr/>
        </p:nvSpPr>
        <p:spPr>
          <a:xfrm>
            <a:off x="5157216" y="2221992"/>
            <a:ext cx="2148840" cy="3319272"/>
          </a:xfrm>
          <a:prstGeom prst="roundRect">
            <a:avLst>
              <a:gd name="adj" fmla="val 3404"/>
            </a:avLst>
          </a:prstGeom>
          <a:solidFill>
            <a:srgbClr val="FFFFFF"/>
          </a:solidFill>
          <a:ln w="10160">
            <a:solidFill>
              <a:srgbClr val="D35C25">
                <a:alpha val="70000"/>
              </a:srgbClr>
            </a:solidFill>
            <a:prstDash val="solid"/>
          </a:ln>
        </p:spPr>
        <p:txBody>
          <a:bodyPr/>
          <a:lstStyle/>
          <a:p>
            <a:endParaRPr/>
          </a:p>
        </p:txBody>
      </p:sp>
      <p:sp>
        <p:nvSpPr>
          <p:cNvPr id="17" name="Shape 14"/>
          <p:cNvSpPr/>
          <p:nvPr/>
        </p:nvSpPr>
        <p:spPr>
          <a:xfrm>
            <a:off x="5157216" y="2221992"/>
            <a:ext cx="2148840" cy="530352"/>
          </a:xfrm>
          <a:prstGeom prst="rect">
            <a:avLst/>
          </a:prstGeom>
          <a:solidFill>
            <a:srgbClr val="D35C25"/>
          </a:solidFill>
          <a:ln w="12700">
            <a:solidFill>
              <a:srgbClr val="D35C25">
                <a:alpha val="0"/>
              </a:srgbClr>
            </a:solidFill>
            <a:prstDash val="solid"/>
          </a:ln>
        </p:spPr>
        <p:txBody>
          <a:bodyPr/>
          <a:lstStyle/>
          <a:p>
            <a:endParaRPr/>
          </a:p>
        </p:txBody>
      </p:sp>
      <p:sp>
        <p:nvSpPr>
          <p:cNvPr id="18" name="Text 15"/>
          <p:cNvSpPr/>
          <p:nvPr/>
        </p:nvSpPr>
        <p:spPr>
          <a:xfrm>
            <a:off x="5266944" y="2368296"/>
            <a:ext cx="1929384" cy="182880"/>
          </a:xfrm>
          <a:prstGeom prst="rect">
            <a:avLst/>
          </a:prstGeom>
          <a:noFill/>
          <a:ln/>
        </p:spPr>
        <p:txBody>
          <a:bodyPr wrap="square" lIns="0" tIns="0" rIns="0" bIns="0" rtlCol="0" anchor="ctr">
            <a:normAutofit/>
          </a:bodyPr>
          <a:lstStyle/>
          <a:p>
            <a:pPr marL="0" indent="0" algn="ctr">
              <a:buNone/>
            </a:pPr>
            <a:r>
              <a:rPr lang="en-US" sz="1160" b="1" dirty="0">
                <a:solidFill>
                  <a:srgbClr val="FFFFFF"/>
                </a:solidFill>
              </a:rPr>
              <a:t>People must be seen</a:t>
            </a:r>
            <a:endParaRPr lang="en-US" sz="1160" dirty="0"/>
          </a:p>
        </p:txBody>
      </p:sp>
      <p:sp>
        <p:nvSpPr>
          <p:cNvPr id="19" name="Text 16"/>
          <p:cNvSpPr/>
          <p:nvPr/>
        </p:nvSpPr>
        <p:spPr>
          <a:xfrm>
            <a:off x="5340096" y="2953512"/>
            <a:ext cx="1783080" cy="2084832"/>
          </a:xfrm>
          <a:prstGeom prst="rect">
            <a:avLst/>
          </a:prstGeom>
          <a:noFill/>
          <a:ln/>
        </p:spPr>
        <p:txBody>
          <a:bodyPr wrap="square" lIns="254" tIns="254" rIns="254" bIns="254" rtlCol="0" anchor="t">
            <a:normAutofit/>
          </a:bodyPr>
          <a:lstStyle/>
          <a:p>
            <a:r>
              <a:rPr lang="en-US" sz="1350" dirty="0">
                <a:solidFill>
                  <a:srgbClr val="413D39"/>
                </a:solidFill>
              </a:rPr>
              <a:t>Children as victim-survivors</a:t>
            </a:r>
            <a:endParaRPr lang="en-US" sz="1350" dirty="0"/>
          </a:p>
          <a:p>
            <a:r>
              <a:rPr lang="en-US" sz="1350" dirty="0">
                <a:solidFill>
                  <a:srgbClr val="413D39"/>
                </a:solidFill>
              </a:rPr>
              <a:t>Sexual violence responses</a:t>
            </a:r>
            <a:endParaRPr lang="en-US" sz="1350" dirty="0"/>
          </a:p>
          <a:p>
            <a:r>
              <a:rPr lang="en-US" sz="1350" dirty="0">
                <a:solidFill>
                  <a:srgbClr val="413D39"/>
                </a:solidFill>
              </a:rPr>
              <a:t>Disability-inclusive responses</a:t>
            </a:r>
            <a:endParaRPr lang="en-US" sz="1350" dirty="0"/>
          </a:p>
        </p:txBody>
      </p:sp>
      <p:sp>
        <p:nvSpPr>
          <p:cNvPr id="20" name="Shape 17"/>
          <p:cNvSpPr/>
          <p:nvPr/>
        </p:nvSpPr>
        <p:spPr>
          <a:xfrm>
            <a:off x="7406640" y="2221992"/>
            <a:ext cx="2148840" cy="3319272"/>
          </a:xfrm>
          <a:prstGeom prst="roundRect">
            <a:avLst>
              <a:gd name="adj" fmla="val 3404"/>
            </a:avLst>
          </a:prstGeom>
          <a:solidFill>
            <a:srgbClr val="FFFFFF"/>
          </a:solidFill>
          <a:ln w="10160">
            <a:solidFill>
              <a:srgbClr val="5A4030">
                <a:alpha val="70000"/>
              </a:srgbClr>
            </a:solidFill>
            <a:prstDash val="solid"/>
          </a:ln>
        </p:spPr>
        <p:txBody>
          <a:bodyPr/>
          <a:lstStyle/>
          <a:p>
            <a:endParaRPr/>
          </a:p>
        </p:txBody>
      </p:sp>
      <p:sp>
        <p:nvSpPr>
          <p:cNvPr id="21" name="Shape 18"/>
          <p:cNvSpPr/>
          <p:nvPr/>
        </p:nvSpPr>
        <p:spPr>
          <a:xfrm>
            <a:off x="7406640" y="2221992"/>
            <a:ext cx="2148840" cy="530352"/>
          </a:xfrm>
          <a:prstGeom prst="rect">
            <a:avLst/>
          </a:prstGeom>
          <a:solidFill>
            <a:srgbClr val="5A4030"/>
          </a:solidFill>
          <a:ln w="12700">
            <a:solidFill>
              <a:srgbClr val="5A4030">
                <a:alpha val="0"/>
              </a:srgbClr>
            </a:solidFill>
            <a:prstDash val="solid"/>
          </a:ln>
        </p:spPr>
        <p:txBody>
          <a:bodyPr/>
          <a:lstStyle/>
          <a:p>
            <a:endParaRPr/>
          </a:p>
        </p:txBody>
      </p:sp>
      <p:sp>
        <p:nvSpPr>
          <p:cNvPr id="22" name="Text 19"/>
          <p:cNvSpPr/>
          <p:nvPr/>
        </p:nvSpPr>
        <p:spPr>
          <a:xfrm>
            <a:off x="7516368" y="2368296"/>
            <a:ext cx="1929384" cy="182880"/>
          </a:xfrm>
          <a:prstGeom prst="rect">
            <a:avLst/>
          </a:prstGeom>
          <a:noFill/>
          <a:ln/>
        </p:spPr>
        <p:txBody>
          <a:bodyPr wrap="square" lIns="0" tIns="0" rIns="0" bIns="0" rtlCol="0" anchor="ctr">
            <a:normAutofit/>
          </a:bodyPr>
          <a:lstStyle/>
          <a:p>
            <a:pPr marL="0" indent="0" algn="ctr">
              <a:buNone/>
            </a:pPr>
            <a:r>
              <a:rPr lang="en-US" sz="1160" b="1" dirty="0">
                <a:solidFill>
                  <a:srgbClr val="FFFFFF"/>
                </a:solidFill>
              </a:rPr>
              <a:t>Safety is practical</a:t>
            </a:r>
            <a:endParaRPr lang="en-US" sz="1160" dirty="0"/>
          </a:p>
        </p:txBody>
      </p:sp>
      <p:sp>
        <p:nvSpPr>
          <p:cNvPr id="23" name="Text 20"/>
          <p:cNvSpPr/>
          <p:nvPr/>
        </p:nvSpPr>
        <p:spPr>
          <a:xfrm>
            <a:off x="7589520" y="2953512"/>
            <a:ext cx="1783080" cy="2084832"/>
          </a:xfrm>
          <a:prstGeom prst="rect">
            <a:avLst/>
          </a:prstGeom>
          <a:noFill/>
          <a:ln/>
        </p:spPr>
        <p:txBody>
          <a:bodyPr wrap="square" lIns="254" tIns="254" rIns="254" bIns="254" rtlCol="0" anchor="t">
            <a:normAutofit/>
          </a:bodyPr>
          <a:lstStyle/>
          <a:p>
            <a:r>
              <a:rPr lang="en-US" sz="1350" dirty="0">
                <a:solidFill>
                  <a:srgbClr val="413D39"/>
                </a:solidFill>
              </a:rPr>
              <a:t>Safe housing + financial security</a:t>
            </a:r>
            <a:endParaRPr lang="en-US" sz="1350" dirty="0"/>
          </a:p>
          <a:p>
            <a:r>
              <a:rPr lang="en-US" sz="1350" dirty="0">
                <a:solidFill>
                  <a:srgbClr val="413D39"/>
                </a:solidFill>
              </a:rPr>
              <a:t>Men’s accountability + healing</a:t>
            </a:r>
            <a:endParaRPr lang="en-US" sz="1350" dirty="0"/>
          </a:p>
          <a:p>
            <a:r>
              <a:rPr lang="en-US" sz="1350" dirty="0">
                <a:solidFill>
                  <a:srgbClr val="413D39"/>
                </a:solidFill>
              </a:rPr>
              <a:t>Data sovereignty</a:t>
            </a:r>
            <a:endParaRPr lang="en-US" sz="1350" dirty="0"/>
          </a:p>
        </p:txBody>
      </p:sp>
      <p:sp>
        <p:nvSpPr>
          <p:cNvPr id="24" name="Shape 21"/>
          <p:cNvSpPr/>
          <p:nvPr/>
        </p:nvSpPr>
        <p:spPr>
          <a:xfrm>
            <a:off x="9656064" y="2221992"/>
            <a:ext cx="1874520" cy="3319272"/>
          </a:xfrm>
          <a:prstGeom prst="roundRect">
            <a:avLst>
              <a:gd name="adj" fmla="val 3902"/>
            </a:avLst>
          </a:prstGeom>
          <a:solidFill>
            <a:srgbClr val="FFFFFF"/>
          </a:solidFill>
          <a:ln w="10160">
            <a:solidFill>
              <a:srgbClr val="C94632">
                <a:alpha val="70000"/>
              </a:srgbClr>
            </a:solidFill>
            <a:prstDash val="solid"/>
          </a:ln>
        </p:spPr>
        <p:txBody>
          <a:bodyPr/>
          <a:lstStyle/>
          <a:p>
            <a:endParaRPr/>
          </a:p>
        </p:txBody>
      </p:sp>
      <p:sp>
        <p:nvSpPr>
          <p:cNvPr id="25" name="Shape 22"/>
          <p:cNvSpPr/>
          <p:nvPr/>
        </p:nvSpPr>
        <p:spPr>
          <a:xfrm>
            <a:off x="9656064" y="2221992"/>
            <a:ext cx="1874520" cy="530352"/>
          </a:xfrm>
          <a:prstGeom prst="rect">
            <a:avLst/>
          </a:prstGeom>
          <a:solidFill>
            <a:srgbClr val="C94632"/>
          </a:solidFill>
          <a:ln w="12700">
            <a:solidFill>
              <a:srgbClr val="C94632">
                <a:alpha val="0"/>
              </a:srgbClr>
            </a:solidFill>
            <a:prstDash val="solid"/>
          </a:ln>
        </p:spPr>
        <p:txBody>
          <a:bodyPr/>
          <a:lstStyle/>
          <a:p>
            <a:endParaRPr/>
          </a:p>
        </p:txBody>
      </p:sp>
      <p:sp>
        <p:nvSpPr>
          <p:cNvPr id="26" name="Text 23"/>
          <p:cNvSpPr/>
          <p:nvPr/>
        </p:nvSpPr>
        <p:spPr>
          <a:xfrm>
            <a:off x="9765792" y="2368296"/>
            <a:ext cx="1655064" cy="182880"/>
          </a:xfrm>
          <a:prstGeom prst="rect">
            <a:avLst/>
          </a:prstGeom>
          <a:noFill/>
          <a:ln/>
        </p:spPr>
        <p:txBody>
          <a:bodyPr wrap="square" lIns="0" tIns="0" rIns="0" bIns="0" rtlCol="0" anchor="ctr">
            <a:normAutofit/>
          </a:bodyPr>
          <a:lstStyle/>
          <a:p>
            <a:pPr marL="0" indent="0" algn="ctr">
              <a:buNone/>
            </a:pPr>
            <a:r>
              <a:rPr lang="en-US" sz="1160" b="1" dirty="0">
                <a:solidFill>
                  <a:srgbClr val="FFFFFF"/>
                </a:solidFill>
              </a:rPr>
              <a:t>Systems must answer</a:t>
            </a:r>
            <a:endParaRPr lang="en-US" sz="1160" dirty="0"/>
          </a:p>
        </p:txBody>
      </p:sp>
      <p:sp>
        <p:nvSpPr>
          <p:cNvPr id="27" name="Text 24"/>
          <p:cNvSpPr/>
          <p:nvPr/>
        </p:nvSpPr>
        <p:spPr>
          <a:xfrm>
            <a:off x="9838944" y="2953512"/>
            <a:ext cx="1508760" cy="2084832"/>
          </a:xfrm>
          <a:prstGeom prst="rect">
            <a:avLst/>
          </a:prstGeom>
          <a:noFill/>
          <a:ln/>
        </p:spPr>
        <p:txBody>
          <a:bodyPr wrap="square" lIns="254" tIns="254" rIns="254" bIns="254" rtlCol="0" anchor="t">
            <a:normAutofit/>
          </a:bodyPr>
          <a:lstStyle/>
          <a:p>
            <a:r>
              <a:rPr lang="en-US" sz="1350" dirty="0">
                <a:solidFill>
                  <a:srgbClr val="413D39"/>
                </a:solidFill>
              </a:rPr>
              <a:t>Mainstream system reform</a:t>
            </a:r>
            <a:endParaRPr lang="en-US" sz="1350" dirty="0"/>
          </a:p>
          <a:p>
            <a:r>
              <a:rPr lang="en-US" sz="1350" dirty="0">
                <a:solidFill>
                  <a:srgbClr val="413D39"/>
                </a:solidFill>
              </a:rPr>
              <a:t>Police, legal + court accountability</a:t>
            </a:r>
            <a:endParaRPr lang="en-US" sz="1350" dirty="0"/>
          </a:p>
          <a:p>
            <a:r>
              <a:rPr lang="en-US" sz="1350" dirty="0">
                <a:solidFill>
                  <a:srgbClr val="413D39"/>
                </a:solidFill>
              </a:rPr>
              <a:t>Real government accountability</a:t>
            </a:r>
            <a:endParaRPr lang="en-US" sz="1350" dirty="0"/>
          </a:p>
        </p:txBody>
      </p:sp>
      <p:sp>
        <p:nvSpPr>
          <p:cNvPr id="28" name="Shape 25"/>
          <p:cNvSpPr/>
          <p:nvPr/>
        </p:nvSpPr>
        <p:spPr>
          <a:xfrm>
            <a:off x="658368" y="5705856"/>
            <a:ext cx="10881360" cy="512064"/>
          </a:xfrm>
          <a:prstGeom prst="roundRect">
            <a:avLst>
              <a:gd name="adj" fmla="val 8929"/>
            </a:avLst>
          </a:prstGeom>
          <a:solidFill>
            <a:srgbClr val="D35C25"/>
          </a:solidFill>
          <a:ln w="12700">
            <a:solidFill>
              <a:srgbClr val="D35C25">
                <a:alpha val="0"/>
              </a:srgbClr>
            </a:solidFill>
            <a:prstDash val="solid"/>
          </a:ln>
        </p:spPr>
        <p:txBody>
          <a:bodyPr/>
          <a:lstStyle/>
          <a:p>
            <a:endParaRPr/>
          </a:p>
        </p:txBody>
      </p:sp>
      <p:sp>
        <p:nvSpPr>
          <p:cNvPr id="29" name="Text 26"/>
          <p:cNvSpPr/>
          <p:nvPr/>
        </p:nvSpPr>
        <p:spPr>
          <a:xfrm>
            <a:off x="896112" y="5870448"/>
            <a:ext cx="10378440" cy="182880"/>
          </a:xfrm>
          <a:prstGeom prst="rect">
            <a:avLst/>
          </a:prstGeom>
          <a:noFill/>
          <a:ln/>
        </p:spPr>
        <p:txBody>
          <a:bodyPr wrap="square" lIns="0" tIns="0" rIns="0" bIns="0" rtlCol="0" anchor="ctr">
            <a:normAutofit fontScale="92500" lnSpcReduction="10000"/>
          </a:bodyPr>
          <a:lstStyle/>
          <a:p>
            <a:pPr marL="0" indent="0" algn="ctr">
              <a:buNone/>
            </a:pPr>
            <a:r>
              <a:rPr lang="en-US" sz="1360" b="1" dirty="0">
                <a:solidFill>
                  <a:srgbClr val="FFFFFF"/>
                </a:solidFill>
              </a:rPr>
              <a:t>Validation question: Have we captured the priorities you have been telling governments and the sector for years?</a:t>
            </a:r>
            <a:endParaRPr lang="en-US" sz="1360" dirty="0"/>
          </a:p>
        </p:txBody>
      </p:sp>
      <p:sp>
        <p:nvSpPr>
          <p:cNvPr id="30" name="Text 27"/>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5–6</a:t>
            </a:r>
            <a:endParaRPr lang="en-US" sz="580" dirty="0"/>
          </a:p>
        </p:txBody>
      </p:sp>
      <p:sp>
        <p:nvSpPr>
          <p:cNvPr id="31" name="Text 28"/>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32" name="Text 29"/>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33" name="Text 30"/>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3</a:t>
            </a:r>
            <a:endParaRPr lang="en-US" sz="74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How the feedback has been translated: five Threads</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The Threads organise the plan so every action can be linked back to what community said matters.</a:t>
            </a:r>
            <a:endParaRPr lang="en-US" sz="1280" dirty="0"/>
          </a:p>
        </p:txBody>
      </p:sp>
      <p:sp>
        <p:nvSpPr>
          <p:cNvPr id="7" name="Text 4"/>
          <p:cNvSpPr/>
          <p:nvPr/>
        </p:nvSpPr>
        <p:spPr>
          <a:xfrm>
            <a:off x="749808" y="1787652"/>
            <a:ext cx="1298448"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DRAFT RESPONSE</a:t>
            </a:r>
            <a:endParaRPr lang="en-US" sz="760" dirty="0"/>
          </a:p>
        </p:txBody>
      </p:sp>
      <p:sp>
        <p:nvSpPr>
          <p:cNvPr id="8" name="Shape 5"/>
          <p:cNvSpPr/>
          <p:nvPr/>
        </p:nvSpPr>
        <p:spPr>
          <a:xfrm>
            <a:off x="804672" y="2176272"/>
            <a:ext cx="530352" cy="530352"/>
          </a:xfrm>
          <a:prstGeom prst="ellipse">
            <a:avLst/>
          </a:prstGeom>
          <a:solidFill>
            <a:srgbClr val="1E637B"/>
          </a:solidFill>
          <a:ln w="12700">
            <a:solidFill>
              <a:srgbClr val="1E637B">
                <a:alpha val="0"/>
              </a:srgbClr>
            </a:solidFill>
            <a:prstDash val="solid"/>
          </a:ln>
        </p:spPr>
        <p:txBody>
          <a:bodyPr/>
          <a:lstStyle/>
          <a:p>
            <a:endParaRPr/>
          </a:p>
        </p:txBody>
      </p:sp>
      <p:sp>
        <p:nvSpPr>
          <p:cNvPr id="9" name="Text 6"/>
          <p:cNvSpPr/>
          <p:nvPr/>
        </p:nvSpPr>
        <p:spPr>
          <a:xfrm>
            <a:off x="804672" y="2304288"/>
            <a:ext cx="530352" cy="164592"/>
          </a:xfrm>
          <a:prstGeom prst="rect">
            <a:avLst/>
          </a:prstGeom>
          <a:noFill/>
          <a:ln/>
        </p:spPr>
        <p:txBody>
          <a:bodyPr wrap="square" lIns="0" tIns="0" rIns="0" bIns="0" rtlCol="0" anchor="ctr"/>
          <a:lstStyle/>
          <a:p>
            <a:pPr marL="0" indent="0" algn="ctr">
              <a:buNone/>
            </a:pPr>
            <a:r>
              <a:rPr lang="en-US" sz="1250" b="1" dirty="0">
                <a:solidFill>
                  <a:srgbClr val="FFFFFF"/>
                </a:solidFill>
              </a:rPr>
              <a:t>1</a:t>
            </a:r>
            <a:endParaRPr lang="en-US" sz="1250" dirty="0"/>
          </a:p>
        </p:txBody>
      </p:sp>
      <p:sp>
        <p:nvSpPr>
          <p:cNvPr id="10" name="Text 7"/>
          <p:cNvSpPr/>
          <p:nvPr/>
        </p:nvSpPr>
        <p:spPr>
          <a:xfrm>
            <a:off x="1572768" y="2167128"/>
            <a:ext cx="4251960" cy="256032"/>
          </a:xfrm>
          <a:prstGeom prst="rect">
            <a:avLst/>
          </a:prstGeom>
          <a:noFill/>
          <a:ln/>
        </p:spPr>
        <p:txBody>
          <a:bodyPr wrap="square" lIns="0" tIns="0" rIns="0" bIns="0" rtlCol="0" anchor="ctr">
            <a:normAutofit/>
          </a:bodyPr>
          <a:lstStyle/>
          <a:p>
            <a:pPr marL="0" indent="0">
              <a:buNone/>
            </a:pPr>
            <a:r>
              <a:rPr lang="en-US" sz="1630" b="1" dirty="0">
                <a:solidFill>
                  <a:srgbClr val="3B2A20"/>
                </a:solidFill>
              </a:rPr>
              <a:t>Voice, self-determination + agency</a:t>
            </a:r>
            <a:endParaRPr lang="en-US" sz="1630" dirty="0"/>
          </a:p>
        </p:txBody>
      </p:sp>
      <p:sp>
        <p:nvSpPr>
          <p:cNvPr id="11" name="Text 8"/>
          <p:cNvSpPr/>
          <p:nvPr/>
        </p:nvSpPr>
        <p:spPr>
          <a:xfrm>
            <a:off x="5989320" y="2167128"/>
            <a:ext cx="4800600" cy="365760"/>
          </a:xfrm>
          <a:prstGeom prst="rect">
            <a:avLst/>
          </a:prstGeom>
          <a:noFill/>
          <a:ln/>
        </p:spPr>
        <p:txBody>
          <a:bodyPr wrap="square" lIns="0" tIns="0" rIns="0" bIns="0" rtlCol="0" anchor="ctr">
            <a:normAutofit/>
          </a:bodyPr>
          <a:lstStyle/>
          <a:p>
            <a:pPr marL="0" indent="0">
              <a:buNone/>
            </a:pPr>
            <a:r>
              <a:rPr lang="en-US" sz="1410" dirty="0">
                <a:solidFill>
                  <a:srgbClr val="413D39"/>
                </a:solidFill>
              </a:rPr>
              <a:t>Leadership, decision-making and community control</a:t>
            </a:r>
            <a:endParaRPr lang="en-US" sz="1410" dirty="0"/>
          </a:p>
        </p:txBody>
      </p:sp>
      <p:sp>
        <p:nvSpPr>
          <p:cNvPr id="12" name="Shape 9"/>
          <p:cNvSpPr/>
          <p:nvPr/>
        </p:nvSpPr>
        <p:spPr>
          <a:xfrm>
            <a:off x="1572768" y="2779776"/>
            <a:ext cx="9253728" cy="0"/>
          </a:xfrm>
          <a:prstGeom prst="line">
            <a:avLst/>
          </a:prstGeom>
          <a:noFill/>
          <a:ln w="8890">
            <a:solidFill>
              <a:srgbClr val="D8D1C9"/>
            </a:solidFill>
            <a:prstDash val="solid"/>
          </a:ln>
        </p:spPr>
        <p:txBody>
          <a:bodyPr/>
          <a:lstStyle/>
          <a:p>
            <a:endParaRPr/>
          </a:p>
        </p:txBody>
      </p:sp>
      <p:sp>
        <p:nvSpPr>
          <p:cNvPr id="13" name="Shape 10"/>
          <p:cNvSpPr/>
          <p:nvPr/>
        </p:nvSpPr>
        <p:spPr>
          <a:xfrm>
            <a:off x="804672" y="2962656"/>
            <a:ext cx="530352" cy="530352"/>
          </a:xfrm>
          <a:prstGeom prst="ellipse">
            <a:avLst/>
          </a:prstGeom>
          <a:solidFill>
            <a:srgbClr val="6FB94E"/>
          </a:solidFill>
          <a:ln w="12700">
            <a:solidFill>
              <a:srgbClr val="6FB94E">
                <a:alpha val="0"/>
              </a:srgbClr>
            </a:solidFill>
            <a:prstDash val="solid"/>
          </a:ln>
        </p:spPr>
        <p:txBody>
          <a:bodyPr/>
          <a:lstStyle/>
          <a:p>
            <a:endParaRPr/>
          </a:p>
        </p:txBody>
      </p:sp>
      <p:sp>
        <p:nvSpPr>
          <p:cNvPr id="14" name="Text 11"/>
          <p:cNvSpPr/>
          <p:nvPr/>
        </p:nvSpPr>
        <p:spPr>
          <a:xfrm>
            <a:off x="804672" y="3090672"/>
            <a:ext cx="530352" cy="164592"/>
          </a:xfrm>
          <a:prstGeom prst="rect">
            <a:avLst/>
          </a:prstGeom>
          <a:noFill/>
          <a:ln/>
        </p:spPr>
        <p:txBody>
          <a:bodyPr wrap="square" lIns="0" tIns="0" rIns="0" bIns="0" rtlCol="0" anchor="ctr"/>
          <a:lstStyle/>
          <a:p>
            <a:pPr marL="0" indent="0" algn="ctr">
              <a:buNone/>
            </a:pPr>
            <a:r>
              <a:rPr lang="en-US" sz="1250" b="1" dirty="0">
                <a:solidFill>
                  <a:srgbClr val="FFFFFF"/>
                </a:solidFill>
              </a:rPr>
              <a:t>2</a:t>
            </a:r>
            <a:endParaRPr lang="en-US" sz="1250" dirty="0"/>
          </a:p>
        </p:txBody>
      </p:sp>
      <p:sp>
        <p:nvSpPr>
          <p:cNvPr id="15" name="Text 12"/>
          <p:cNvSpPr/>
          <p:nvPr/>
        </p:nvSpPr>
        <p:spPr>
          <a:xfrm>
            <a:off x="1572768" y="2953512"/>
            <a:ext cx="4251960" cy="256032"/>
          </a:xfrm>
          <a:prstGeom prst="rect">
            <a:avLst/>
          </a:prstGeom>
          <a:noFill/>
          <a:ln/>
        </p:spPr>
        <p:txBody>
          <a:bodyPr wrap="square" lIns="0" tIns="0" rIns="0" bIns="0" rtlCol="0" anchor="ctr">
            <a:normAutofit/>
          </a:bodyPr>
          <a:lstStyle/>
          <a:p>
            <a:pPr marL="0" indent="0">
              <a:buNone/>
            </a:pPr>
            <a:r>
              <a:rPr lang="en-US" sz="1630" b="1" dirty="0">
                <a:solidFill>
                  <a:srgbClr val="3B2A20"/>
                </a:solidFill>
              </a:rPr>
              <a:t>First Nations-led prevention + healing</a:t>
            </a:r>
            <a:endParaRPr lang="en-US" sz="1630" dirty="0"/>
          </a:p>
        </p:txBody>
      </p:sp>
      <p:sp>
        <p:nvSpPr>
          <p:cNvPr id="16" name="Text 13"/>
          <p:cNvSpPr/>
          <p:nvPr/>
        </p:nvSpPr>
        <p:spPr>
          <a:xfrm>
            <a:off x="5989320" y="2953512"/>
            <a:ext cx="4800600" cy="365760"/>
          </a:xfrm>
          <a:prstGeom prst="rect">
            <a:avLst/>
          </a:prstGeom>
          <a:noFill/>
          <a:ln/>
        </p:spPr>
        <p:txBody>
          <a:bodyPr wrap="square" lIns="0" tIns="0" rIns="0" bIns="0" rtlCol="0" anchor="ctr">
            <a:normAutofit/>
          </a:bodyPr>
          <a:lstStyle/>
          <a:p>
            <a:pPr marL="0" indent="0">
              <a:buNone/>
            </a:pPr>
            <a:r>
              <a:rPr lang="en-US" sz="1410" dirty="0">
                <a:solidFill>
                  <a:srgbClr val="413D39"/>
                </a:solidFill>
              </a:rPr>
              <a:t>Strengths-based, preventive and healing responses</a:t>
            </a:r>
            <a:endParaRPr lang="en-US" sz="1410" dirty="0"/>
          </a:p>
        </p:txBody>
      </p:sp>
      <p:sp>
        <p:nvSpPr>
          <p:cNvPr id="17" name="Shape 14"/>
          <p:cNvSpPr/>
          <p:nvPr/>
        </p:nvSpPr>
        <p:spPr>
          <a:xfrm>
            <a:off x="1572768" y="3566160"/>
            <a:ext cx="9253728" cy="0"/>
          </a:xfrm>
          <a:prstGeom prst="line">
            <a:avLst/>
          </a:prstGeom>
          <a:noFill/>
          <a:ln w="8890">
            <a:solidFill>
              <a:srgbClr val="D8D1C9"/>
            </a:solidFill>
            <a:prstDash val="solid"/>
          </a:ln>
        </p:spPr>
        <p:txBody>
          <a:bodyPr/>
          <a:lstStyle/>
          <a:p>
            <a:endParaRPr/>
          </a:p>
        </p:txBody>
      </p:sp>
      <p:sp>
        <p:nvSpPr>
          <p:cNvPr id="18" name="Shape 15"/>
          <p:cNvSpPr/>
          <p:nvPr/>
        </p:nvSpPr>
        <p:spPr>
          <a:xfrm>
            <a:off x="804672" y="3749040"/>
            <a:ext cx="530352" cy="530352"/>
          </a:xfrm>
          <a:prstGeom prst="ellipse">
            <a:avLst/>
          </a:prstGeom>
          <a:solidFill>
            <a:srgbClr val="C94632"/>
          </a:solidFill>
          <a:ln w="12700">
            <a:solidFill>
              <a:srgbClr val="C94632">
                <a:alpha val="0"/>
              </a:srgbClr>
            </a:solidFill>
            <a:prstDash val="solid"/>
          </a:ln>
        </p:spPr>
        <p:txBody>
          <a:bodyPr/>
          <a:lstStyle/>
          <a:p>
            <a:endParaRPr/>
          </a:p>
        </p:txBody>
      </p:sp>
      <p:sp>
        <p:nvSpPr>
          <p:cNvPr id="19" name="Text 16"/>
          <p:cNvSpPr/>
          <p:nvPr/>
        </p:nvSpPr>
        <p:spPr>
          <a:xfrm>
            <a:off x="804672" y="3877056"/>
            <a:ext cx="530352" cy="164592"/>
          </a:xfrm>
          <a:prstGeom prst="rect">
            <a:avLst/>
          </a:prstGeom>
          <a:noFill/>
          <a:ln/>
        </p:spPr>
        <p:txBody>
          <a:bodyPr wrap="square" lIns="0" tIns="0" rIns="0" bIns="0" rtlCol="0" anchor="ctr"/>
          <a:lstStyle/>
          <a:p>
            <a:pPr marL="0" indent="0" algn="ctr">
              <a:buNone/>
            </a:pPr>
            <a:r>
              <a:rPr lang="en-US" sz="1250" b="1" dirty="0">
                <a:solidFill>
                  <a:srgbClr val="FFFFFF"/>
                </a:solidFill>
              </a:rPr>
              <a:t>3</a:t>
            </a:r>
            <a:endParaRPr lang="en-US" sz="1250" dirty="0"/>
          </a:p>
        </p:txBody>
      </p:sp>
      <p:sp>
        <p:nvSpPr>
          <p:cNvPr id="20" name="Text 17"/>
          <p:cNvSpPr/>
          <p:nvPr/>
        </p:nvSpPr>
        <p:spPr>
          <a:xfrm>
            <a:off x="1572768" y="3739896"/>
            <a:ext cx="4251960" cy="256032"/>
          </a:xfrm>
          <a:prstGeom prst="rect">
            <a:avLst/>
          </a:prstGeom>
          <a:noFill/>
          <a:ln/>
        </p:spPr>
        <p:txBody>
          <a:bodyPr wrap="square" lIns="0" tIns="0" rIns="0" bIns="0" rtlCol="0" anchor="ctr">
            <a:normAutofit/>
          </a:bodyPr>
          <a:lstStyle/>
          <a:p>
            <a:pPr marL="0" indent="0">
              <a:buNone/>
            </a:pPr>
            <a:r>
              <a:rPr lang="en-US" sz="1630" b="1" dirty="0">
                <a:solidFill>
                  <a:srgbClr val="3B2A20"/>
                </a:solidFill>
              </a:rPr>
              <a:t>Reforming systems that impact safety</a:t>
            </a:r>
            <a:endParaRPr lang="en-US" sz="1630" dirty="0"/>
          </a:p>
        </p:txBody>
      </p:sp>
      <p:sp>
        <p:nvSpPr>
          <p:cNvPr id="21" name="Text 18"/>
          <p:cNvSpPr/>
          <p:nvPr/>
        </p:nvSpPr>
        <p:spPr>
          <a:xfrm>
            <a:off x="5989320" y="3739896"/>
            <a:ext cx="4800600" cy="365760"/>
          </a:xfrm>
          <a:prstGeom prst="rect">
            <a:avLst/>
          </a:prstGeom>
          <a:noFill/>
          <a:ln/>
        </p:spPr>
        <p:txBody>
          <a:bodyPr wrap="square" lIns="0" tIns="0" rIns="0" bIns="0" rtlCol="0" anchor="ctr">
            <a:normAutofit/>
          </a:bodyPr>
          <a:lstStyle/>
          <a:p>
            <a:pPr marL="0" indent="0">
              <a:buNone/>
            </a:pPr>
            <a:r>
              <a:rPr lang="en-US" sz="1410" dirty="0">
                <a:solidFill>
                  <a:srgbClr val="413D39"/>
                </a:solidFill>
              </a:rPr>
              <a:t>Binding reform, cultural safety and accountability</a:t>
            </a:r>
            <a:endParaRPr lang="en-US" sz="1410" dirty="0"/>
          </a:p>
        </p:txBody>
      </p:sp>
      <p:sp>
        <p:nvSpPr>
          <p:cNvPr id="22" name="Shape 19"/>
          <p:cNvSpPr/>
          <p:nvPr/>
        </p:nvSpPr>
        <p:spPr>
          <a:xfrm>
            <a:off x="1572768" y="4352544"/>
            <a:ext cx="9253728" cy="0"/>
          </a:xfrm>
          <a:prstGeom prst="line">
            <a:avLst/>
          </a:prstGeom>
          <a:noFill/>
          <a:ln w="8890">
            <a:solidFill>
              <a:srgbClr val="D8D1C9"/>
            </a:solidFill>
            <a:prstDash val="solid"/>
          </a:ln>
        </p:spPr>
        <p:txBody>
          <a:bodyPr/>
          <a:lstStyle/>
          <a:p>
            <a:endParaRPr/>
          </a:p>
        </p:txBody>
      </p:sp>
      <p:sp>
        <p:nvSpPr>
          <p:cNvPr id="23" name="Shape 20"/>
          <p:cNvSpPr/>
          <p:nvPr/>
        </p:nvSpPr>
        <p:spPr>
          <a:xfrm>
            <a:off x="804672" y="4535424"/>
            <a:ext cx="530352" cy="530352"/>
          </a:xfrm>
          <a:prstGeom prst="ellipse">
            <a:avLst/>
          </a:prstGeom>
          <a:solidFill>
            <a:srgbClr val="D35C25"/>
          </a:solidFill>
          <a:ln w="12700">
            <a:solidFill>
              <a:srgbClr val="D35C25">
                <a:alpha val="0"/>
              </a:srgbClr>
            </a:solidFill>
            <a:prstDash val="solid"/>
          </a:ln>
        </p:spPr>
        <p:txBody>
          <a:bodyPr/>
          <a:lstStyle/>
          <a:p>
            <a:endParaRPr/>
          </a:p>
        </p:txBody>
      </p:sp>
      <p:sp>
        <p:nvSpPr>
          <p:cNvPr id="24" name="Text 21"/>
          <p:cNvSpPr/>
          <p:nvPr/>
        </p:nvSpPr>
        <p:spPr>
          <a:xfrm>
            <a:off x="804672" y="4663440"/>
            <a:ext cx="530352" cy="164592"/>
          </a:xfrm>
          <a:prstGeom prst="rect">
            <a:avLst/>
          </a:prstGeom>
          <a:noFill/>
          <a:ln/>
        </p:spPr>
        <p:txBody>
          <a:bodyPr wrap="square" lIns="0" tIns="0" rIns="0" bIns="0" rtlCol="0" anchor="ctr"/>
          <a:lstStyle/>
          <a:p>
            <a:pPr marL="0" indent="0" algn="ctr">
              <a:buNone/>
            </a:pPr>
            <a:r>
              <a:rPr lang="en-US" sz="1250" b="1" dirty="0">
                <a:solidFill>
                  <a:srgbClr val="FFFFFF"/>
                </a:solidFill>
              </a:rPr>
              <a:t>4</a:t>
            </a:r>
            <a:endParaRPr lang="en-US" sz="1250" dirty="0"/>
          </a:p>
        </p:txBody>
      </p:sp>
      <p:sp>
        <p:nvSpPr>
          <p:cNvPr id="25" name="Text 22"/>
          <p:cNvSpPr/>
          <p:nvPr/>
        </p:nvSpPr>
        <p:spPr>
          <a:xfrm>
            <a:off x="1572768" y="4526280"/>
            <a:ext cx="4251960" cy="256032"/>
          </a:xfrm>
          <a:prstGeom prst="rect">
            <a:avLst/>
          </a:prstGeom>
          <a:noFill/>
          <a:ln/>
        </p:spPr>
        <p:txBody>
          <a:bodyPr wrap="square" lIns="0" tIns="0" rIns="0" bIns="0" rtlCol="0" anchor="ctr">
            <a:normAutofit fontScale="85000" lnSpcReduction="10000"/>
          </a:bodyPr>
          <a:lstStyle/>
          <a:p>
            <a:pPr marL="0" indent="0">
              <a:buNone/>
            </a:pPr>
            <a:r>
              <a:rPr lang="en-US" sz="1630" b="1" dirty="0">
                <a:solidFill>
                  <a:srgbClr val="3B2A20"/>
                </a:solidFill>
              </a:rPr>
              <a:t>Evidence, research + Indigenous Data Sovereignty</a:t>
            </a:r>
            <a:endParaRPr lang="en-US" sz="1630" dirty="0"/>
          </a:p>
        </p:txBody>
      </p:sp>
      <p:sp>
        <p:nvSpPr>
          <p:cNvPr id="26" name="Text 23"/>
          <p:cNvSpPr/>
          <p:nvPr/>
        </p:nvSpPr>
        <p:spPr>
          <a:xfrm>
            <a:off x="5989320" y="4526280"/>
            <a:ext cx="4800600" cy="365760"/>
          </a:xfrm>
          <a:prstGeom prst="rect">
            <a:avLst/>
          </a:prstGeom>
          <a:noFill/>
          <a:ln/>
        </p:spPr>
        <p:txBody>
          <a:bodyPr wrap="square" lIns="0" tIns="0" rIns="0" bIns="0" rtlCol="0" anchor="ctr">
            <a:normAutofit/>
          </a:bodyPr>
          <a:lstStyle/>
          <a:p>
            <a:pPr marL="0" indent="0">
              <a:buNone/>
            </a:pPr>
            <a:r>
              <a:rPr lang="en-US" sz="1410" dirty="0">
                <a:solidFill>
                  <a:srgbClr val="413D39"/>
                </a:solidFill>
              </a:rPr>
              <a:t>Community-controlled evidence, data and learning</a:t>
            </a:r>
            <a:endParaRPr lang="en-US" sz="1410" dirty="0"/>
          </a:p>
        </p:txBody>
      </p:sp>
      <p:sp>
        <p:nvSpPr>
          <p:cNvPr id="27" name="Shape 24"/>
          <p:cNvSpPr/>
          <p:nvPr/>
        </p:nvSpPr>
        <p:spPr>
          <a:xfrm>
            <a:off x="1572768" y="5138928"/>
            <a:ext cx="9253728" cy="0"/>
          </a:xfrm>
          <a:prstGeom prst="line">
            <a:avLst/>
          </a:prstGeom>
          <a:noFill/>
          <a:ln w="8890">
            <a:solidFill>
              <a:srgbClr val="D8D1C9"/>
            </a:solidFill>
            <a:prstDash val="solid"/>
          </a:ln>
        </p:spPr>
        <p:txBody>
          <a:bodyPr/>
          <a:lstStyle/>
          <a:p>
            <a:endParaRPr/>
          </a:p>
        </p:txBody>
      </p:sp>
      <p:sp>
        <p:nvSpPr>
          <p:cNvPr id="28" name="Shape 25"/>
          <p:cNvSpPr/>
          <p:nvPr/>
        </p:nvSpPr>
        <p:spPr>
          <a:xfrm>
            <a:off x="804672" y="5321808"/>
            <a:ext cx="530352" cy="530352"/>
          </a:xfrm>
          <a:prstGeom prst="ellipse">
            <a:avLst/>
          </a:prstGeom>
          <a:solidFill>
            <a:srgbClr val="5A4030"/>
          </a:solidFill>
          <a:ln w="12700">
            <a:solidFill>
              <a:srgbClr val="5A4030">
                <a:alpha val="0"/>
              </a:srgbClr>
            </a:solidFill>
            <a:prstDash val="solid"/>
          </a:ln>
        </p:spPr>
        <p:txBody>
          <a:bodyPr/>
          <a:lstStyle/>
          <a:p>
            <a:endParaRPr/>
          </a:p>
        </p:txBody>
      </p:sp>
      <p:sp>
        <p:nvSpPr>
          <p:cNvPr id="29" name="Text 26"/>
          <p:cNvSpPr/>
          <p:nvPr/>
        </p:nvSpPr>
        <p:spPr>
          <a:xfrm>
            <a:off x="804672" y="5449824"/>
            <a:ext cx="530352" cy="164592"/>
          </a:xfrm>
          <a:prstGeom prst="rect">
            <a:avLst/>
          </a:prstGeom>
          <a:noFill/>
          <a:ln/>
        </p:spPr>
        <p:txBody>
          <a:bodyPr wrap="square" lIns="0" tIns="0" rIns="0" bIns="0" rtlCol="0" anchor="ctr"/>
          <a:lstStyle/>
          <a:p>
            <a:pPr marL="0" indent="0" algn="ctr">
              <a:buNone/>
            </a:pPr>
            <a:r>
              <a:rPr lang="en-US" sz="1250" b="1" dirty="0">
                <a:solidFill>
                  <a:srgbClr val="FFFFFF"/>
                </a:solidFill>
              </a:rPr>
              <a:t>5</a:t>
            </a:r>
            <a:endParaRPr lang="en-US" sz="1250" dirty="0"/>
          </a:p>
        </p:txBody>
      </p:sp>
      <p:sp>
        <p:nvSpPr>
          <p:cNvPr id="30" name="Text 27"/>
          <p:cNvSpPr/>
          <p:nvPr/>
        </p:nvSpPr>
        <p:spPr>
          <a:xfrm>
            <a:off x="1572768" y="5312664"/>
            <a:ext cx="4251960" cy="256032"/>
          </a:xfrm>
          <a:prstGeom prst="rect">
            <a:avLst/>
          </a:prstGeom>
          <a:noFill/>
          <a:ln/>
        </p:spPr>
        <p:txBody>
          <a:bodyPr wrap="square" lIns="0" tIns="0" rIns="0" bIns="0" rtlCol="0" anchor="ctr">
            <a:normAutofit/>
          </a:bodyPr>
          <a:lstStyle/>
          <a:p>
            <a:pPr marL="0" indent="0">
              <a:buNone/>
            </a:pPr>
            <a:r>
              <a:rPr lang="en-US" sz="1630" b="1" dirty="0">
                <a:solidFill>
                  <a:srgbClr val="3B2A20"/>
                </a:solidFill>
              </a:rPr>
              <a:t>Housing + financial security</a:t>
            </a:r>
            <a:endParaRPr lang="en-US" sz="1630" dirty="0"/>
          </a:p>
        </p:txBody>
      </p:sp>
      <p:sp>
        <p:nvSpPr>
          <p:cNvPr id="31" name="Text 28"/>
          <p:cNvSpPr/>
          <p:nvPr/>
        </p:nvSpPr>
        <p:spPr>
          <a:xfrm>
            <a:off x="5989320" y="5312664"/>
            <a:ext cx="4800600" cy="365760"/>
          </a:xfrm>
          <a:prstGeom prst="rect">
            <a:avLst/>
          </a:prstGeom>
          <a:noFill/>
          <a:ln/>
        </p:spPr>
        <p:txBody>
          <a:bodyPr wrap="square" lIns="0" tIns="0" rIns="0" bIns="0" rtlCol="0" anchor="ctr">
            <a:normAutofit/>
          </a:bodyPr>
          <a:lstStyle/>
          <a:p>
            <a:pPr marL="0" indent="0">
              <a:buNone/>
            </a:pPr>
            <a:r>
              <a:rPr lang="en-US" sz="1410" dirty="0">
                <a:solidFill>
                  <a:srgbClr val="413D39"/>
                </a:solidFill>
              </a:rPr>
              <a:t>Treat material security as core safety infrastructure</a:t>
            </a:r>
            <a:endParaRPr lang="en-US" sz="1410" dirty="0"/>
          </a:p>
        </p:txBody>
      </p:sp>
      <p:sp>
        <p:nvSpPr>
          <p:cNvPr id="32" name="Text 29"/>
          <p:cNvSpPr/>
          <p:nvPr/>
        </p:nvSpPr>
        <p:spPr>
          <a:xfrm>
            <a:off x="841248" y="6044184"/>
            <a:ext cx="10442448" cy="274320"/>
          </a:xfrm>
          <a:prstGeom prst="rect">
            <a:avLst/>
          </a:prstGeom>
          <a:noFill/>
          <a:ln/>
        </p:spPr>
        <p:txBody>
          <a:bodyPr wrap="square" lIns="0" tIns="0" rIns="0" bIns="0" rtlCol="0" anchor="ctr">
            <a:normAutofit/>
          </a:bodyPr>
          <a:lstStyle/>
          <a:p>
            <a:pPr marL="0" indent="0" algn="ctr">
              <a:buNone/>
            </a:pPr>
            <a:r>
              <a:rPr lang="en-US" sz="1040" b="1" dirty="0">
                <a:solidFill>
                  <a:srgbClr val="1E637B"/>
                </a:solidFill>
              </a:rPr>
              <a:t>Every action must map to a Thread, Closing the Gap reform/target, lead, funding source, timeframe, measure and accountability mechanism.</a:t>
            </a:r>
            <a:endParaRPr lang="en-US" sz="1040" dirty="0"/>
          </a:p>
        </p:txBody>
      </p:sp>
      <p:sp>
        <p:nvSpPr>
          <p:cNvPr id="33" name="Text 30"/>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7–8</a:t>
            </a:r>
            <a:endParaRPr lang="en-US" sz="580" dirty="0"/>
          </a:p>
        </p:txBody>
      </p:sp>
      <p:sp>
        <p:nvSpPr>
          <p:cNvPr id="34" name="Text 31"/>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35" name="Text 32"/>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36" name="Text 33"/>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4</a:t>
            </a:r>
            <a:endParaRPr lang="en-US" sz="7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fontScale="85000" lnSpcReduction="10000"/>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The draft Action Plan now proposes to turn the Threads into 16 priority action packages</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This is the practical delivery architecture proposed for 2026–2029.</a:t>
            </a:r>
            <a:endParaRPr lang="en-US" sz="1280" dirty="0"/>
          </a:p>
        </p:txBody>
      </p:sp>
      <p:sp>
        <p:nvSpPr>
          <p:cNvPr id="6" name="Shape 3"/>
          <p:cNvSpPr/>
          <p:nvPr/>
        </p:nvSpPr>
        <p:spPr>
          <a:xfrm>
            <a:off x="658368" y="1719072"/>
            <a:ext cx="1481328" cy="310896"/>
          </a:xfrm>
          <a:prstGeom prst="roundRect">
            <a:avLst>
              <a:gd name="adj" fmla="val 14706"/>
            </a:avLst>
          </a:prstGeom>
          <a:solidFill>
            <a:srgbClr val="1E637B"/>
          </a:solidFill>
          <a:ln w="12700">
            <a:solidFill>
              <a:srgbClr val="1E637B">
                <a:alpha val="0"/>
              </a:srgbClr>
            </a:solidFill>
            <a:prstDash val="solid"/>
          </a:ln>
        </p:spPr>
        <p:txBody>
          <a:bodyPr/>
          <a:lstStyle/>
          <a:p>
            <a:endParaRPr/>
          </a:p>
        </p:txBody>
      </p:sp>
      <p:sp>
        <p:nvSpPr>
          <p:cNvPr id="7" name="Text 4"/>
          <p:cNvSpPr/>
          <p:nvPr/>
        </p:nvSpPr>
        <p:spPr>
          <a:xfrm>
            <a:off x="749808" y="1787652"/>
            <a:ext cx="1298448"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DRAFT RESPONSE</a:t>
            </a:r>
            <a:endParaRPr lang="en-US" sz="760" dirty="0"/>
          </a:p>
        </p:txBody>
      </p:sp>
      <p:sp>
        <p:nvSpPr>
          <p:cNvPr id="8" name="Shape 5"/>
          <p:cNvSpPr/>
          <p:nvPr/>
        </p:nvSpPr>
        <p:spPr>
          <a:xfrm>
            <a:off x="658368" y="2148840"/>
            <a:ext cx="2450592" cy="749808"/>
          </a:xfrm>
          <a:prstGeom prst="roundRect">
            <a:avLst>
              <a:gd name="adj" fmla="val 9756"/>
            </a:avLst>
          </a:prstGeom>
          <a:solidFill>
            <a:srgbClr val="FFFFFF"/>
          </a:solidFill>
          <a:ln w="10160">
            <a:solidFill>
              <a:srgbClr val="1E637B">
                <a:alpha val="70000"/>
              </a:srgbClr>
            </a:solidFill>
            <a:prstDash val="solid"/>
          </a:ln>
        </p:spPr>
        <p:txBody>
          <a:bodyPr/>
          <a:lstStyle/>
          <a:p>
            <a:endParaRPr/>
          </a:p>
        </p:txBody>
      </p:sp>
      <p:sp>
        <p:nvSpPr>
          <p:cNvPr id="9" name="Shape 6"/>
          <p:cNvSpPr/>
          <p:nvPr/>
        </p:nvSpPr>
        <p:spPr>
          <a:xfrm>
            <a:off x="768096" y="2295144"/>
            <a:ext cx="420624" cy="420624"/>
          </a:xfrm>
          <a:prstGeom prst="ellipse">
            <a:avLst/>
          </a:prstGeom>
          <a:solidFill>
            <a:srgbClr val="1E637B"/>
          </a:solidFill>
          <a:ln w="12700">
            <a:solidFill>
              <a:srgbClr val="1E637B">
                <a:alpha val="0"/>
              </a:srgbClr>
            </a:solidFill>
            <a:prstDash val="solid"/>
          </a:ln>
        </p:spPr>
        <p:txBody>
          <a:bodyPr/>
          <a:lstStyle/>
          <a:p>
            <a:endParaRPr/>
          </a:p>
        </p:txBody>
      </p:sp>
      <p:sp>
        <p:nvSpPr>
          <p:cNvPr id="10" name="Text 7"/>
          <p:cNvSpPr/>
          <p:nvPr/>
        </p:nvSpPr>
        <p:spPr>
          <a:xfrm>
            <a:off x="768096" y="2395728"/>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a:t>
            </a:r>
            <a:endParaRPr lang="en-US" sz="920" dirty="0"/>
          </a:p>
        </p:txBody>
      </p:sp>
      <p:sp>
        <p:nvSpPr>
          <p:cNvPr id="11" name="Text 8"/>
          <p:cNvSpPr/>
          <p:nvPr/>
        </p:nvSpPr>
        <p:spPr>
          <a:xfrm>
            <a:off x="1289304" y="2267712"/>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National implementation, governance + public accountability</a:t>
            </a:r>
            <a:endParaRPr lang="en-US" sz="1020" dirty="0"/>
          </a:p>
        </p:txBody>
      </p:sp>
      <p:sp>
        <p:nvSpPr>
          <p:cNvPr id="12" name="Shape 9"/>
          <p:cNvSpPr/>
          <p:nvPr/>
        </p:nvSpPr>
        <p:spPr>
          <a:xfrm>
            <a:off x="658368" y="3081528"/>
            <a:ext cx="2450592" cy="749808"/>
          </a:xfrm>
          <a:prstGeom prst="roundRect">
            <a:avLst>
              <a:gd name="adj" fmla="val 9756"/>
            </a:avLst>
          </a:prstGeom>
          <a:solidFill>
            <a:srgbClr val="FFFFFF"/>
          </a:solidFill>
          <a:ln w="10160">
            <a:solidFill>
              <a:srgbClr val="1E637B">
                <a:alpha val="70000"/>
              </a:srgbClr>
            </a:solidFill>
            <a:prstDash val="solid"/>
          </a:ln>
        </p:spPr>
        <p:txBody>
          <a:bodyPr/>
          <a:lstStyle/>
          <a:p>
            <a:endParaRPr/>
          </a:p>
        </p:txBody>
      </p:sp>
      <p:sp>
        <p:nvSpPr>
          <p:cNvPr id="13" name="Shape 10"/>
          <p:cNvSpPr/>
          <p:nvPr/>
        </p:nvSpPr>
        <p:spPr>
          <a:xfrm>
            <a:off x="768096" y="3227832"/>
            <a:ext cx="420624" cy="420624"/>
          </a:xfrm>
          <a:prstGeom prst="ellipse">
            <a:avLst/>
          </a:prstGeom>
          <a:solidFill>
            <a:srgbClr val="1E637B"/>
          </a:solidFill>
          <a:ln w="12700">
            <a:solidFill>
              <a:srgbClr val="1E637B">
                <a:alpha val="0"/>
              </a:srgbClr>
            </a:solidFill>
            <a:prstDash val="solid"/>
          </a:ln>
        </p:spPr>
        <p:txBody>
          <a:bodyPr/>
          <a:lstStyle/>
          <a:p>
            <a:endParaRPr/>
          </a:p>
        </p:txBody>
      </p:sp>
      <p:sp>
        <p:nvSpPr>
          <p:cNvPr id="14" name="Text 11"/>
          <p:cNvSpPr/>
          <p:nvPr/>
        </p:nvSpPr>
        <p:spPr>
          <a:xfrm>
            <a:off x="768096" y="3328416"/>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2</a:t>
            </a:r>
            <a:endParaRPr lang="en-US" sz="920" dirty="0"/>
          </a:p>
        </p:txBody>
      </p:sp>
      <p:sp>
        <p:nvSpPr>
          <p:cNvPr id="15" name="Text 12"/>
          <p:cNvSpPr/>
          <p:nvPr/>
        </p:nvSpPr>
        <p:spPr>
          <a:xfrm>
            <a:off x="1289304" y="3200400"/>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ACCO-first investment + sector strengthening</a:t>
            </a:r>
            <a:endParaRPr lang="en-US" sz="1020" dirty="0"/>
          </a:p>
        </p:txBody>
      </p:sp>
      <p:sp>
        <p:nvSpPr>
          <p:cNvPr id="16" name="Shape 13"/>
          <p:cNvSpPr/>
          <p:nvPr/>
        </p:nvSpPr>
        <p:spPr>
          <a:xfrm>
            <a:off x="658368" y="4014216"/>
            <a:ext cx="2450592" cy="749808"/>
          </a:xfrm>
          <a:prstGeom prst="roundRect">
            <a:avLst>
              <a:gd name="adj" fmla="val 9756"/>
            </a:avLst>
          </a:prstGeom>
          <a:solidFill>
            <a:srgbClr val="FFFFFF"/>
          </a:solidFill>
          <a:ln w="10160">
            <a:solidFill>
              <a:srgbClr val="6FB94E">
                <a:alpha val="70000"/>
              </a:srgbClr>
            </a:solidFill>
            <a:prstDash val="solid"/>
          </a:ln>
        </p:spPr>
        <p:txBody>
          <a:bodyPr/>
          <a:lstStyle/>
          <a:p>
            <a:endParaRPr/>
          </a:p>
        </p:txBody>
      </p:sp>
      <p:sp>
        <p:nvSpPr>
          <p:cNvPr id="17" name="Shape 14"/>
          <p:cNvSpPr/>
          <p:nvPr/>
        </p:nvSpPr>
        <p:spPr>
          <a:xfrm>
            <a:off x="768096" y="4160520"/>
            <a:ext cx="420624" cy="420624"/>
          </a:xfrm>
          <a:prstGeom prst="ellipse">
            <a:avLst/>
          </a:prstGeom>
          <a:solidFill>
            <a:srgbClr val="6FB94E"/>
          </a:solidFill>
          <a:ln w="12700">
            <a:solidFill>
              <a:srgbClr val="6FB94E">
                <a:alpha val="0"/>
              </a:srgbClr>
            </a:solidFill>
            <a:prstDash val="solid"/>
          </a:ln>
        </p:spPr>
        <p:txBody>
          <a:bodyPr/>
          <a:lstStyle/>
          <a:p>
            <a:endParaRPr/>
          </a:p>
        </p:txBody>
      </p:sp>
      <p:sp>
        <p:nvSpPr>
          <p:cNvPr id="18" name="Text 15"/>
          <p:cNvSpPr/>
          <p:nvPr/>
        </p:nvSpPr>
        <p:spPr>
          <a:xfrm>
            <a:off x="768096" y="4261104"/>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3</a:t>
            </a:r>
            <a:endParaRPr lang="en-US" sz="920" dirty="0"/>
          </a:p>
        </p:txBody>
      </p:sp>
      <p:sp>
        <p:nvSpPr>
          <p:cNvPr id="19" name="Text 16"/>
          <p:cNvSpPr/>
          <p:nvPr/>
        </p:nvSpPr>
        <p:spPr>
          <a:xfrm>
            <a:off x="1289304" y="4133088"/>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ACCO-led Community Safety + Healing Hubs</a:t>
            </a:r>
            <a:endParaRPr lang="en-US" sz="1020" dirty="0"/>
          </a:p>
        </p:txBody>
      </p:sp>
      <p:sp>
        <p:nvSpPr>
          <p:cNvPr id="20" name="Shape 17"/>
          <p:cNvSpPr/>
          <p:nvPr/>
        </p:nvSpPr>
        <p:spPr>
          <a:xfrm>
            <a:off x="658368" y="4946904"/>
            <a:ext cx="2450592" cy="749808"/>
          </a:xfrm>
          <a:prstGeom prst="roundRect">
            <a:avLst>
              <a:gd name="adj" fmla="val 9756"/>
            </a:avLst>
          </a:prstGeom>
          <a:solidFill>
            <a:srgbClr val="FFFFFF"/>
          </a:solidFill>
          <a:ln w="10160">
            <a:solidFill>
              <a:srgbClr val="6FB94E">
                <a:alpha val="70000"/>
              </a:srgbClr>
            </a:solidFill>
            <a:prstDash val="solid"/>
          </a:ln>
        </p:spPr>
        <p:txBody>
          <a:bodyPr/>
          <a:lstStyle/>
          <a:p>
            <a:endParaRPr/>
          </a:p>
        </p:txBody>
      </p:sp>
      <p:sp>
        <p:nvSpPr>
          <p:cNvPr id="21" name="Shape 18"/>
          <p:cNvSpPr/>
          <p:nvPr/>
        </p:nvSpPr>
        <p:spPr>
          <a:xfrm>
            <a:off x="768096" y="5093208"/>
            <a:ext cx="420624" cy="420624"/>
          </a:xfrm>
          <a:prstGeom prst="ellipse">
            <a:avLst/>
          </a:prstGeom>
          <a:solidFill>
            <a:srgbClr val="6FB94E"/>
          </a:solidFill>
          <a:ln w="12700">
            <a:solidFill>
              <a:srgbClr val="6FB94E">
                <a:alpha val="0"/>
              </a:srgbClr>
            </a:solidFill>
            <a:prstDash val="solid"/>
          </a:ln>
        </p:spPr>
        <p:txBody>
          <a:bodyPr/>
          <a:lstStyle/>
          <a:p>
            <a:endParaRPr/>
          </a:p>
        </p:txBody>
      </p:sp>
      <p:sp>
        <p:nvSpPr>
          <p:cNvPr id="22" name="Text 19"/>
          <p:cNvSpPr/>
          <p:nvPr/>
        </p:nvSpPr>
        <p:spPr>
          <a:xfrm>
            <a:off x="768096" y="5193792"/>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4</a:t>
            </a:r>
            <a:endParaRPr lang="en-US" sz="920" dirty="0"/>
          </a:p>
        </p:txBody>
      </p:sp>
      <p:sp>
        <p:nvSpPr>
          <p:cNvPr id="23" name="Text 20"/>
          <p:cNvSpPr/>
          <p:nvPr/>
        </p:nvSpPr>
        <p:spPr>
          <a:xfrm>
            <a:off x="1289304" y="5065776"/>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Women + children’s immediate safety + early intervention</a:t>
            </a:r>
            <a:endParaRPr lang="en-US" sz="1020" dirty="0"/>
          </a:p>
        </p:txBody>
      </p:sp>
      <p:sp>
        <p:nvSpPr>
          <p:cNvPr id="24" name="Shape 21"/>
          <p:cNvSpPr/>
          <p:nvPr/>
        </p:nvSpPr>
        <p:spPr>
          <a:xfrm>
            <a:off x="3538728" y="2148840"/>
            <a:ext cx="2450592" cy="749808"/>
          </a:xfrm>
          <a:prstGeom prst="roundRect">
            <a:avLst>
              <a:gd name="adj" fmla="val 9756"/>
            </a:avLst>
          </a:prstGeom>
          <a:solidFill>
            <a:srgbClr val="FFFFFF"/>
          </a:solidFill>
          <a:ln w="10160">
            <a:solidFill>
              <a:srgbClr val="6FB94E">
                <a:alpha val="70000"/>
              </a:srgbClr>
            </a:solidFill>
            <a:prstDash val="solid"/>
          </a:ln>
        </p:spPr>
        <p:txBody>
          <a:bodyPr/>
          <a:lstStyle/>
          <a:p>
            <a:endParaRPr/>
          </a:p>
        </p:txBody>
      </p:sp>
      <p:sp>
        <p:nvSpPr>
          <p:cNvPr id="25" name="Shape 22"/>
          <p:cNvSpPr/>
          <p:nvPr/>
        </p:nvSpPr>
        <p:spPr>
          <a:xfrm>
            <a:off x="3648456" y="2295144"/>
            <a:ext cx="420624" cy="420624"/>
          </a:xfrm>
          <a:prstGeom prst="ellipse">
            <a:avLst/>
          </a:prstGeom>
          <a:solidFill>
            <a:srgbClr val="6FB94E"/>
          </a:solidFill>
          <a:ln w="12700">
            <a:solidFill>
              <a:srgbClr val="6FB94E">
                <a:alpha val="0"/>
              </a:srgbClr>
            </a:solidFill>
            <a:prstDash val="solid"/>
          </a:ln>
        </p:spPr>
        <p:txBody>
          <a:bodyPr/>
          <a:lstStyle/>
          <a:p>
            <a:endParaRPr/>
          </a:p>
        </p:txBody>
      </p:sp>
      <p:sp>
        <p:nvSpPr>
          <p:cNvPr id="26" name="Text 23"/>
          <p:cNvSpPr/>
          <p:nvPr/>
        </p:nvSpPr>
        <p:spPr>
          <a:xfrm>
            <a:off x="3648456" y="2395728"/>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5</a:t>
            </a:r>
            <a:endParaRPr lang="en-US" sz="920" dirty="0"/>
          </a:p>
        </p:txBody>
      </p:sp>
      <p:sp>
        <p:nvSpPr>
          <p:cNvPr id="27" name="Text 24"/>
          <p:cNvSpPr/>
          <p:nvPr/>
        </p:nvSpPr>
        <p:spPr>
          <a:xfrm>
            <a:off x="4169664" y="2267712"/>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Children + young people’s safety, healing + voice</a:t>
            </a:r>
            <a:endParaRPr lang="en-US" sz="1020" dirty="0"/>
          </a:p>
        </p:txBody>
      </p:sp>
      <p:sp>
        <p:nvSpPr>
          <p:cNvPr id="28" name="Shape 25"/>
          <p:cNvSpPr/>
          <p:nvPr/>
        </p:nvSpPr>
        <p:spPr>
          <a:xfrm>
            <a:off x="3538728" y="3081528"/>
            <a:ext cx="2450592" cy="749808"/>
          </a:xfrm>
          <a:prstGeom prst="roundRect">
            <a:avLst>
              <a:gd name="adj" fmla="val 9756"/>
            </a:avLst>
          </a:prstGeom>
          <a:solidFill>
            <a:srgbClr val="FFFFFF"/>
          </a:solidFill>
          <a:ln w="10160">
            <a:solidFill>
              <a:srgbClr val="D35C25">
                <a:alpha val="70000"/>
              </a:srgbClr>
            </a:solidFill>
            <a:prstDash val="solid"/>
          </a:ln>
        </p:spPr>
        <p:txBody>
          <a:bodyPr/>
          <a:lstStyle/>
          <a:p>
            <a:endParaRPr/>
          </a:p>
        </p:txBody>
      </p:sp>
      <p:sp>
        <p:nvSpPr>
          <p:cNvPr id="29" name="Shape 26"/>
          <p:cNvSpPr/>
          <p:nvPr/>
        </p:nvSpPr>
        <p:spPr>
          <a:xfrm>
            <a:off x="3648456" y="3227832"/>
            <a:ext cx="420624" cy="420624"/>
          </a:xfrm>
          <a:prstGeom prst="ellipse">
            <a:avLst/>
          </a:prstGeom>
          <a:solidFill>
            <a:srgbClr val="D35C25"/>
          </a:solidFill>
          <a:ln w="12700">
            <a:solidFill>
              <a:srgbClr val="D35C25">
                <a:alpha val="0"/>
              </a:srgbClr>
            </a:solidFill>
            <a:prstDash val="solid"/>
          </a:ln>
        </p:spPr>
        <p:txBody>
          <a:bodyPr/>
          <a:lstStyle/>
          <a:p>
            <a:endParaRPr/>
          </a:p>
        </p:txBody>
      </p:sp>
      <p:sp>
        <p:nvSpPr>
          <p:cNvPr id="30" name="Text 27"/>
          <p:cNvSpPr/>
          <p:nvPr/>
        </p:nvSpPr>
        <p:spPr>
          <a:xfrm>
            <a:off x="3648456" y="3328416"/>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6</a:t>
            </a:r>
            <a:endParaRPr lang="en-US" sz="920" dirty="0"/>
          </a:p>
        </p:txBody>
      </p:sp>
      <p:sp>
        <p:nvSpPr>
          <p:cNvPr id="31" name="Text 28"/>
          <p:cNvSpPr/>
          <p:nvPr/>
        </p:nvSpPr>
        <p:spPr>
          <a:xfrm>
            <a:off x="4169664" y="3200400"/>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Culturally safe sexual violence responses</a:t>
            </a:r>
            <a:endParaRPr lang="en-US" sz="1020" dirty="0"/>
          </a:p>
        </p:txBody>
      </p:sp>
      <p:sp>
        <p:nvSpPr>
          <p:cNvPr id="32" name="Shape 29"/>
          <p:cNvSpPr/>
          <p:nvPr/>
        </p:nvSpPr>
        <p:spPr>
          <a:xfrm>
            <a:off x="3538728" y="4014216"/>
            <a:ext cx="2450592" cy="749808"/>
          </a:xfrm>
          <a:prstGeom prst="roundRect">
            <a:avLst>
              <a:gd name="adj" fmla="val 9756"/>
            </a:avLst>
          </a:prstGeom>
          <a:solidFill>
            <a:srgbClr val="FFFFFF"/>
          </a:solidFill>
          <a:ln w="10160">
            <a:solidFill>
              <a:srgbClr val="D35C25">
                <a:alpha val="70000"/>
              </a:srgbClr>
            </a:solidFill>
            <a:prstDash val="solid"/>
          </a:ln>
        </p:spPr>
        <p:txBody>
          <a:bodyPr/>
          <a:lstStyle/>
          <a:p>
            <a:endParaRPr/>
          </a:p>
        </p:txBody>
      </p:sp>
      <p:sp>
        <p:nvSpPr>
          <p:cNvPr id="33" name="Shape 30"/>
          <p:cNvSpPr/>
          <p:nvPr/>
        </p:nvSpPr>
        <p:spPr>
          <a:xfrm>
            <a:off x="3648456" y="4160520"/>
            <a:ext cx="420624" cy="420624"/>
          </a:xfrm>
          <a:prstGeom prst="ellipse">
            <a:avLst/>
          </a:prstGeom>
          <a:solidFill>
            <a:srgbClr val="D35C25"/>
          </a:solidFill>
          <a:ln w="12700">
            <a:solidFill>
              <a:srgbClr val="D35C25">
                <a:alpha val="0"/>
              </a:srgbClr>
            </a:solidFill>
            <a:prstDash val="solid"/>
          </a:ln>
        </p:spPr>
        <p:txBody>
          <a:bodyPr/>
          <a:lstStyle/>
          <a:p>
            <a:endParaRPr/>
          </a:p>
        </p:txBody>
      </p:sp>
      <p:sp>
        <p:nvSpPr>
          <p:cNvPr id="34" name="Text 31"/>
          <p:cNvSpPr/>
          <p:nvPr/>
        </p:nvSpPr>
        <p:spPr>
          <a:xfrm>
            <a:off x="3648456" y="4261104"/>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7</a:t>
            </a:r>
            <a:endParaRPr lang="en-US" sz="920" dirty="0"/>
          </a:p>
        </p:txBody>
      </p:sp>
      <p:sp>
        <p:nvSpPr>
          <p:cNvPr id="35" name="Text 32"/>
          <p:cNvSpPr/>
          <p:nvPr/>
        </p:nvSpPr>
        <p:spPr>
          <a:xfrm>
            <a:off x="4169664" y="4133088"/>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Men’s accountability, healing + behaviour change</a:t>
            </a:r>
            <a:endParaRPr lang="en-US" sz="1020" dirty="0"/>
          </a:p>
        </p:txBody>
      </p:sp>
      <p:sp>
        <p:nvSpPr>
          <p:cNvPr id="36" name="Shape 33"/>
          <p:cNvSpPr/>
          <p:nvPr/>
        </p:nvSpPr>
        <p:spPr>
          <a:xfrm>
            <a:off x="3538728" y="4946904"/>
            <a:ext cx="2450592" cy="749808"/>
          </a:xfrm>
          <a:prstGeom prst="roundRect">
            <a:avLst>
              <a:gd name="adj" fmla="val 9756"/>
            </a:avLst>
          </a:prstGeom>
          <a:solidFill>
            <a:srgbClr val="FFFFFF"/>
          </a:solidFill>
          <a:ln w="10160">
            <a:solidFill>
              <a:srgbClr val="C94632">
                <a:alpha val="70000"/>
              </a:srgbClr>
            </a:solidFill>
            <a:prstDash val="solid"/>
          </a:ln>
        </p:spPr>
        <p:txBody>
          <a:bodyPr/>
          <a:lstStyle/>
          <a:p>
            <a:endParaRPr/>
          </a:p>
        </p:txBody>
      </p:sp>
      <p:sp>
        <p:nvSpPr>
          <p:cNvPr id="37" name="Shape 34"/>
          <p:cNvSpPr/>
          <p:nvPr/>
        </p:nvSpPr>
        <p:spPr>
          <a:xfrm>
            <a:off x="3648456" y="5093208"/>
            <a:ext cx="420624" cy="420624"/>
          </a:xfrm>
          <a:prstGeom prst="ellipse">
            <a:avLst/>
          </a:prstGeom>
          <a:solidFill>
            <a:srgbClr val="C94632"/>
          </a:solidFill>
          <a:ln w="12700">
            <a:solidFill>
              <a:srgbClr val="C94632">
                <a:alpha val="0"/>
              </a:srgbClr>
            </a:solidFill>
            <a:prstDash val="solid"/>
          </a:ln>
        </p:spPr>
        <p:txBody>
          <a:bodyPr/>
          <a:lstStyle/>
          <a:p>
            <a:endParaRPr/>
          </a:p>
        </p:txBody>
      </p:sp>
      <p:sp>
        <p:nvSpPr>
          <p:cNvPr id="38" name="Text 35"/>
          <p:cNvSpPr/>
          <p:nvPr/>
        </p:nvSpPr>
        <p:spPr>
          <a:xfrm>
            <a:off x="3648456" y="5193792"/>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8</a:t>
            </a:r>
            <a:endParaRPr lang="en-US" sz="920" dirty="0"/>
          </a:p>
        </p:txBody>
      </p:sp>
      <p:sp>
        <p:nvSpPr>
          <p:cNvPr id="39" name="Text 36"/>
          <p:cNvSpPr/>
          <p:nvPr/>
        </p:nvSpPr>
        <p:spPr>
          <a:xfrm>
            <a:off x="4169664" y="5065776"/>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Binding System Reform Agreements + accountability</a:t>
            </a:r>
            <a:endParaRPr lang="en-US" sz="1020" dirty="0"/>
          </a:p>
        </p:txBody>
      </p:sp>
      <p:sp>
        <p:nvSpPr>
          <p:cNvPr id="40" name="Shape 37"/>
          <p:cNvSpPr/>
          <p:nvPr/>
        </p:nvSpPr>
        <p:spPr>
          <a:xfrm>
            <a:off x="6419088" y="2148840"/>
            <a:ext cx="2450592" cy="749808"/>
          </a:xfrm>
          <a:prstGeom prst="roundRect">
            <a:avLst>
              <a:gd name="adj" fmla="val 9756"/>
            </a:avLst>
          </a:prstGeom>
          <a:solidFill>
            <a:srgbClr val="FFFFFF"/>
          </a:solidFill>
          <a:ln w="10160">
            <a:solidFill>
              <a:srgbClr val="C94632">
                <a:alpha val="70000"/>
              </a:srgbClr>
            </a:solidFill>
            <a:prstDash val="solid"/>
          </a:ln>
        </p:spPr>
        <p:txBody>
          <a:bodyPr/>
          <a:lstStyle/>
          <a:p>
            <a:endParaRPr/>
          </a:p>
        </p:txBody>
      </p:sp>
      <p:sp>
        <p:nvSpPr>
          <p:cNvPr id="41" name="Shape 38"/>
          <p:cNvSpPr/>
          <p:nvPr/>
        </p:nvSpPr>
        <p:spPr>
          <a:xfrm>
            <a:off x="6528816" y="2295144"/>
            <a:ext cx="420624" cy="420624"/>
          </a:xfrm>
          <a:prstGeom prst="ellipse">
            <a:avLst/>
          </a:prstGeom>
          <a:solidFill>
            <a:srgbClr val="C94632"/>
          </a:solidFill>
          <a:ln w="12700">
            <a:solidFill>
              <a:srgbClr val="C94632">
                <a:alpha val="0"/>
              </a:srgbClr>
            </a:solidFill>
            <a:prstDash val="solid"/>
          </a:ln>
        </p:spPr>
        <p:txBody>
          <a:bodyPr/>
          <a:lstStyle/>
          <a:p>
            <a:endParaRPr/>
          </a:p>
        </p:txBody>
      </p:sp>
      <p:sp>
        <p:nvSpPr>
          <p:cNvPr id="42" name="Text 39"/>
          <p:cNvSpPr/>
          <p:nvPr/>
        </p:nvSpPr>
        <p:spPr>
          <a:xfrm>
            <a:off x="6528816" y="2395728"/>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9</a:t>
            </a:r>
            <a:endParaRPr lang="en-US" sz="920" dirty="0"/>
          </a:p>
        </p:txBody>
      </p:sp>
      <p:sp>
        <p:nvSpPr>
          <p:cNvPr id="43" name="Text 40"/>
          <p:cNvSpPr/>
          <p:nvPr/>
        </p:nvSpPr>
        <p:spPr>
          <a:xfrm>
            <a:off x="7050024" y="2267712"/>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Missing + Murdered Women and Children: truth, justice, data + healing</a:t>
            </a:r>
            <a:endParaRPr lang="en-US" sz="1020" dirty="0"/>
          </a:p>
        </p:txBody>
      </p:sp>
      <p:sp>
        <p:nvSpPr>
          <p:cNvPr id="44" name="Shape 41"/>
          <p:cNvSpPr/>
          <p:nvPr/>
        </p:nvSpPr>
        <p:spPr>
          <a:xfrm>
            <a:off x="6419088" y="3081528"/>
            <a:ext cx="2450592" cy="749808"/>
          </a:xfrm>
          <a:prstGeom prst="roundRect">
            <a:avLst>
              <a:gd name="adj" fmla="val 9756"/>
            </a:avLst>
          </a:prstGeom>
          <a:solidFill>
            <a:srgbClr val="FFFFFF"/>
          </a:solidFill>
          <a:ln w="10160">
            <a:solidFill>
              <a:srgbClr val="D35C25">
                <a:alpha val="70000"/>
              </a:srgbClr>
            </a:solidFill>
            <a:prstDash val="solid"/>
          </a:ln>
        </p:spPr>
        <p:txBody>
          <a:bodyPr/>
          <a:lstStyle/>
          <a:p>
            <a:endParaRPr/>
          </a:p>
        </p:txBody>
      </p:sp>
      <p:sp>
        <p:nvSpPr>
          <p:cNvPr id="45" name="Shape 42"/>
          <p:cNvSpPr/>
          <p:nvPr/>
        </p:nvSpPr>
        <p:spPr>
          <a:xfrm>
            <a:off x="6528816" y="3227832"/>
            <a:ext cx="420624" cy="420624"/>
          </a:xfrm>
          <a:prstGeom prst="ellipse">
            <a:avLst/>
          </a:prstGeom>
          <a:solidFill>
            <a:srgbClr val="D35C25"/>
          </a:solidFill>
          <a:ln w="12700">
            <a:solidFill>
              <a:srgbClr val="D35C25">
                <a:alpha val="0"/>
              </a:srgbClr>
            </a:solidFill>
            <a:prstDash val="solid"/>
          </a:ln>
        </p:spPr>
        <p:txBody>
          <a:bodyPr/>
          <a:lstStyle/>
          <a:p>
            <a:endParaRPr/>
          </a:p>
        </p:txBody>
      </p:sp>
      <p:sp>
        <p:nvSpPr>
          <p:cNvPr id="46" name="Text 43"/>
          <p:cNvSpPr/>
          <p:nvPr/>
        </p:nvSpPr>
        <p:spPr>
          <a:xfrm>
            <a:off x="6528816" y="3328416"/>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10</a:t>
            </a:r>
            <a:endParaRPr lang="en-US" sz="920" dirty="0"/>
          </a:p>
        </p:txBody>
      </p:sp>
      <p:sp>
        <p:nvSpPr>
          <p:cNvPr id="47" name="Text 44"/>
          <p:cNvSpPr/>
          <p:nvPr/>
        </p:nvSpPr>
        <p:spPr>
          <a:xfrm>
            <a:off x="7050024" y="3200400"/>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Disability-inclusive safety responses</a:t>
            </a:r>
            <a:endParaRPr lang="en-US" sz="1020" dirty="0"/>
          </a:p>
        </p:txBody>
      </p:sp>
      <p:sp>
        <p:nvSpPr>
          <p:cNvPr id="48" name="Shape 45"/>
          <p:cNvSpPr/>
          <p:nvPr/>
        </p:nvSpPr>
        <p:spPr>
          <a:xfrm>
            <a:off x="6419088" y="4014216"/>
            <a:ext cx="2450592" cy="749808"/>
          </a:xfrm>
          <a:prstGeom prst="roundRect">
            <a:avLst>
              <a:gd name="adj" fmla="val 9756"/>
            </a:avLst>
          </a:prstGeom>
          <a:solidFill>
            <a:srgbClr val="FFFFFF"/>
          </a:solidFill>
          <a:ln w="10160">
            <a:solidFill>
              <a:srgbClr val="5A4030">
                <a:alpha val="70000"/>
              </a:srgbClr>
            </a:solidFill>
            <a:prstDash val="solid"/>
          </a:ln>
        </p:spPr>
        <p:txBody>
          <a:bodyPr/>
          <a:lstStyle/>
          <a:p>
            <a:endParaRPr/>
          </a:p>
        </p:txBody>
      </p:sp>
      <p:sp>
        <p:nvSpPr>
          <p:cNvPr id="49" name="Shape 46"/>
          <p:cNvSpPr/>
          <p:nvPr/>
        </p:nvSpPr>
        <p:spPr>
          <a:xfrm>
            <a:off x="6528816" y="4160520"/>
            <a:ext cx="420624" cy="420624"/>
          </a:xfrm>
          <a:prstGeom prst="ellipse">
            <a:avLst/>
          </a:prstGeom>
          <a:solidFill>
            <a:srgbClr val="5A4030"/>
          </a:solidFill>
          <a:ln w="12700">
            <a:solidFill>
              <a:srgbClr val="5A4030">
                <a:alpha val="0"/>
              </a:srgbClr>
            </a:solidFill>
            <a:prstDash val="solid"/>
          </a:ln>
        </p:spPr>
        <p:txBody>
          <a:bodyPr/>
          <a:lstStyle/>
          <a:p>
            <a:endParaRPr/>
          </a:p>
        </p:txBody>
      </p:sp>
      <p:sp>
        <p:nvSpPr>
          <p:cNvPr id="50" name="Text 47"/>
          <p:cNvSpPr/>
          <p:nvPr/>
        </p:nvSpPr>
        <p:spPr>
          <a:xfrm>
            <a:off x="6528816" y="4261104"/>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11</a:t>
            </a:r>
            <a:endParaRPr lang="en-US" sz="920" dirty="0"/>
          </a:p>
        </p:txBody>
      </p:sp>
      <p:sp>
        <p:nvSpPr>
          <p:cNvPr id="51" name="Text 48"/>
          <p:cNvSpPr/>
          <p:nvPr/>
        </p:nvSpPr>
        <p:spPr>
          <a:xfrm>
            <a:off x="7050024" y="4133088"/>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Housing + financial security as safety infrastructure</a:t>
            </a:r>
            <a:endParaRPr lang="en-US" sz="1020" dirty="0"/>
          </a:p>
        </p:txBody>
      </p:sp>
      <p:sp>
        <p:nvSpPr>
          <p:cNvPr id="52" name="Shape 49"/>
          <p:cNvSpPr/>
          <p:nvPr/>
        </p:nvSpPr>
        <p:spPr>
          <a:xfrm>
            <a:off x="6419088" y="4946904"/>
            <a:ext cx="2450592" cy="749808"/>
          </a:xfrm>
          <a:prstGeom prst="roundRect">
            <a:avLst>
              <a:gd name="adj" fmla="val 9756"/>
            </a:avLst>
          </a:prstGeom>
          <a:solidFill>
            <a:srgbClr val="FFFFFF"/>
          </a:solidFill>
          <a:ln w="10160">
            <a:solidFill>
              <a:srgbClr val="2C7D95">
                <a:alpha val="70000"/>
              </a:srgbClr>
            </a:solidFill>
            <a:prstDash val="solid"/>
          </a:ln>
        </p:spPr>
        <p:txBody>
          <a:bodyPr/>
          <a:lstStyle/>
          <a:p>
            <a:endParaRPr/>
          </a:p>
        </p:txBody>
      </p:sp>
      <p:sp>
        <p:nvSpPr>
          <p:cNvPr id="53" name="Shape 50"/>
          <p:cNvSpPr/>
          <p:nvPr/>
        </p:nvSpPr>
        <p:spPr>
          <a:xfrm>
            <a:off x="6528816" y="5093208"/>
            <a:ext cx="420624" cy="420624"/>
          </a:xfrm>
          <a:prstGeom prst="ellipse">
            <a:avLst/>
          </a:prstGeom>
          <a:solidFill>
            <a:srgbClr val="2C7D95"/>
          </a:solidFill>
          <a:ln w="12700">
            <a:solidFill>
              <a:srgbClr val="2C7D95">
                <a:alpha val="0"/>
              </a:srgbClr>
            </a:solidFill>
            <a:prstDash val="solid"/>
          </a:ln>
        </p:spPr>
        <p:txBody>
          <a:bodyPr/>
          <a:lstStyle/>
          <a:p>
            <a:endParaRPr/>
          </a:p>
        </p:txBody>
      </p:sp>
      <p:sp>
        <p:nvSpPr>
          <p:cNvPr id="54" name="Text 51"/>
          <p:cNvSpPr/>
          <p:nvPr/>
        </p:nvSpPr>
        <p:spPr>
          <a:xfrm>
            <a:off x="6528816" y="5193792"/>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12</a:t>
            </a:r>
            <a:endParaRPr lang="en-US" sz="920" dirty="0"/>
          </a:p>
        </p:txBody>
      </p:sp>
      <p:sp>
        <p:nvSpPr>
          <p:cNvPr id="55" name="Text 52"/>
          <p:cNvSpPr/>
          <p:nvPr/>
        </p:nvSpPr>
        <p:spPr>
          <a:xfrm>
            <a:off x="7050024" y="5065776"/>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Indigenous Data Sovereignty, outcomes + evaluation</a:t>
            </a:r>
            <a:endParaRPr lang="en-US" sz="1020" dirty="0"/>
          </a:p>
        </p:txBody>
      </p:sp>
      <p:sp>
        <p:nvSpPr>
          <p:cNvPr id="56" name="Shape 53"/>
          <p:cNvSpPr/>
          <p:nvPr/>
        </p:nvSpPr>
        <p:spPr>
          <a:xfrm>
            <a:off x="9299448" y="2148840"/>
            <a:ext cx="2450592" cy="749808"/>
          </a:xfrm>
          <a:prstGeom prst="roundRect">
            <a:avLst>
              <a:gd name="adj" fmla="val 9756"/>
            </a:avLst>
          </a:prstGeom>
          <a:solidFill>
            <a:srgbClr val="FFFFFF"/>
          </a:solidFill>
          <a:ln w="10160">
            <a:solidFill>
              <a:srgbClr val="D35C25">
                <a:alpha val="70000"/>
              </a:srgbClr>
            </a:solidFill>
            <a:prstDash val="solid"/>
          </a:ln>
        </p:spPr>
        <p:txBody>
          <a:bodyPr/>
          <a:lstStyle/>
          <a:p>
            <a:endParaRPr/>
          </a:p>
        </p:txBody>
      </p:sp>
      <p:sp>
        <p:nvSpPr>
          <p:cNvPr id="57" name="Shape 54"/>
          <p:cNvSpPr/>
          <p:nvPr/>
        </p:nvSpPr>
        <p:spPr>
          <a:xfrm>
            <a:off x="9409176" y="2295144"/>
            <a:ext cx="420624" cy="420624"/>
          </a:xfrm>
          <a:prstGeom prst="ellipse">
            <a:avLst/>
          </a:prstGeom>
          <a:solidFill>
            <a:srgbClr val="D35C25"/>
          </a:solidFill>
          <a:ln w="12700">
            <a:solidFill>
              <a:srgbClr val="D35C25">
                <a:alpha val="0"/>
              </a:srgbClr>
            </a:solidFill>
            <a:prstDash val="solid"/>
          </a:ln>
        </p:spPr>
        <p:txBody>
          <a:bodyPr/>
          <a:lstStyle/>
          <a:p>
            <a:endParaRPr/>
          </a:p>
        </p:txBody>
      </p:sp>
      <p:sp>
        <p:nvSpPr>
          <p:cNvPr id="58" name="Text 55"/>
          <p:cNvSpPr/>
          <p:nvPr/>
        </p:nvSpPr>
        <p:spPr>
          <a:xfrm>
            <a:off x="9409176" y="2395728"/>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13</a:t>
            </a:r>
            <a:endParaRPr lang="en-US" sz="920" dirty="0"/>
          </a:p>
        </p:txBody>
      </p:sp>
      <p:sp>
        <p:nvSpPr>
          <p:cNvPr id="59" name="Text 56"/>
          <p:cNvSpPr/>
          <p:nvPr/>
        </p:nvSpPr>
        <p:spPr>
          <a:xfrm>
            <a:off x="9930384" y="2267712"/>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Digital safety + technology-facilitated abuse</a:t>
            </a:r>
            <a:endParaRPr lang="en-US" sz="1020" dirty="0"/>
          </a:p>
        </p:txBody>
      </p:sp>
      <p:sp>
        <p:nvSpPr>
          <p:cNvPr id="60" name="Shape 57"/>
          <p:cNvSpPr/>
          <p:nvPr/>
        </p:nvSpPr>
        <p:spPr>
          <a:xfrm>
            <a:off x="9299448" y="3081528"/>
            <a:ext cx="2450592" cy="749808"/>
          </a:xfrm>
          <a:prstGeom prst="roundRect">
            <a:avLst>
              <a:gd name="adj" fmla="val 9756"/>
            </a:avLst>
          </a:prstGeom>
          <a:solidFill>
            <a:srgbClr val="FFFFFF"/>
          </a:solidFill>
          <a:ln w="10160">
            <a:solidFill>
              <a:srgbClr val="6FB94E">
                <a:alpha val="70000"/>
              </a:srgbClr>
            </a:solidFill>
            <a:prstDash val="solid"/>
          </a:ln>
        </p:spPr>
        <p:txBody>
          <a:bodyPr/>
          <a:lstStyle/>
          <a:p>
            <a:endParaRPr/>
          </a:p>
        </p:txBody>
      </p:sp>
      <p:sp>
        <p:nvSpPr>
          <p:cNvPr id="61" name="Shape 58"/>
          <p:cNvSpPr/>
          <p:nvPr/>
        </p:nvSpPr>
        <p:spPr>
          <a:xfrm>
            <a:off x="9409176" y="3227832"/>
            <a:ext cx="420624" cy="420624"/>
          </a:xfrm>
          <a:prstGeom prst="ellipse">
            <a:avLst/>
          </a:prstGeom>
          <a:solidFill>
            <a:srgbClr val="6FB94E"/>
          </a:solidFill>
          <a:ln w="12700">
            <a:solidFill>
              <a:srgbClr val="6FB94E">
                <a:alpha val="0"/>
              </a:srgbClr>
            </a:solidFill>
            <a:prstDash val="solid"/>
          </a:ln>
        </p:spPr>
        <p:txBody>
          <a:bodyPr/>
          <a:lstStyle/>
          <a:p>
            <a:endParaRPr/>
          </a:p>
        </p:txBody>
      </p:sp>
      <p:sp>
        <p:nvSpPr>
          <p:cNvPr id="62" name="Text 59"/>
          <p:cNvSpPr/>
          <p:nvPr/>
        </p:nvSpPr>
        <p:spPr>
          <a:xfrm>
            <a:off x="9409176" y="3328416"/>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14</a:t>
            </a:r>
            <a:endParaRPr lang="en-US" sz="920" dirty="0"/>
          </a:p>
        </p:txBody>
      </p:sp>
      <p:sp>
        <p:nvSpPr>
          <p:cNvPr id="63" name="Text 60"/>
          <p:cNvSpPr/>
          <p:nvPr/>
        </p:nvSpPr>
        <p:spPr>
          <a:xfrm>
            <a:off x="9930384" y="3200400"/>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Remote, regional + Torres Strait delivery</a:t>
            </a:r>
            <a:endParaRPr lang="en-US" sz="1020" dirty="0"/>
          </a:p>
        </p:txBody>
      </p:sp>
      <p:sp>
        <p:nvSpPr>
          <p:cNvPr id="64" name="Shape 61"/>
          <p:cNvSpPr/>
          <p:nvPr/>
        </p:nvSpPr>
        <p:spPr>
          <a:xfrm>
            <a:off x="9299448" y="4014216"/>
            <a:ext cx="2450592" cy="749808"/>
          </a:xfrm>
          <a:prstGeom prst="roundRect">
            <a:avLst>
              <a:gd name="adj" fmla="val 9756"/>
            </a:avLst>
          </a:prstGeom>
          <a:solidFill>
            <a:srgbClr val="FFFFFF"/>
          </a:solidFill>
          <a:ln w="10160">
            <a:solidFill>
              <a:srgbClr val="1E637B">
                <a:alpha val="70000"/>
              </a:srgbClr>
            </a:solidFill>
            <a:prstDash val="solid"/>
          </a:ln>
        </p:spPr>
        <p:txBody>
          <a:bodyPr/>
          <a:lstStyle/>
          <a:p>
            <a:endParaRPr/>
          </a:p>
        </p:txBody>
      </p:sp>
      <p:sp>
        <p:nvSpPr>
          <p:cNvPr id="65" name="Shape 62"/>
          <p:cNvSpPr/>
          <p:nvPr/>
        </p:nvSpPr>
        <p:spPr>
          <a:xfrm>
            <a:off x="9409176" y="4160520"/>
            <a:ext cx="420624" cy="420624"/>
          </a:xfrm>
          <a:prstGeom prst="ellipse">
            <a:avLst/>
          </a:prstGeom>
          <a:solidFill>
            <a:srgbClr val="1E637B"/>
          </a:solidFill>
          <a:ln w="12700">
            <a:solidFill>
              <a:srgbClr val="1E637B">
                <a:alpha val="0"/>
              </a:srgbClr>
            </a:solidFill>
            <a:prstDash val="solid"/>
          </a:ln>
        </p:spPr>
        <p:txBody>
          <a:bodyPr/>
          <a:lstStyle/>
          <a:p>
            <a:endParaRPr/>
          </a:p>
        </p:txBody>
      </p:sp>
      <p:sp>
        <p:nvSpPr>
          <p:cNvPr id="66" name="Text 63"/>
          <p:cNvSpPr/>
          <p:nvPr/>
        </p:nvSpPr>
        <p:spPr>
          <a:xfrm>
            <a:off x="9409176" y="4261104"/>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15</a:t>
            </a:r>
            <a:endParaRPr lang="en-US" sz="920" dirty="0"/>
          </a:p>
        </p:txBody>
      </p:sp>
      <p:sp>
        <p:nvSpPr>
          <p:cNvPr id="67" name="Text 64"/>
          <p:cNvSpPr/>
          <p:nvPr/>
        </p:nvSpPr>
        <p:spPr>
          <a:xfrm>
            <a:off x="9930384" y="4133088"/>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Communications, transparency + community feedback</a:t>
            </a:r>
            <a:endParaRPr lang="en-US" sz="1020" dirty="0"/>
          </a:p>
        </p:txBody>
      </p:sp>
      <p:sp>
        <p:nvSpPr>
          <p:cNvPr id="68" name="Shape 65"/>
          <p:cNvSpPr/>
          <p:nvPr/>
        </p:nvSpPr>
        <p:spPr>
          <a:xfrm>
            <a:off x="9299448" y="4946904"/>
            <a:ext cx="2450592" cy="749808"/>
          </a:xfrm>
          <a:prstGeom prst="roundRect">
            <a:avLst>
              <a:gd name="adj" fmla="val 9756"/>
            </a:avLst>
          </a:prstGeom>
          <a:solidFill>
            <a:srgbClr val="FFFFFF"/>
          </a:solidFill>
          <a:ln w="10160">
            <a:solidFill>
              <a:srgbClr val="5A4030">
                <a:alpha val="70000"/>
              </a:srgbClr>
            </a:solidFill>
            <a:prstDash val="solid"/>
          </a:ln>
        </p:spPr>
        <p:txBody>
          <a:bodyPr/>
          <a:lstStyle/>
          <a:p>
            <a:endParaRPr/>
          </a:p>
        </p:txBody>
      </p:sp>
      <p:sp>
        <p:nvSpPr>
          <p:cNvPr id="69" name="Shape 66"/>
          <p:cNvSpPr/>
          <p:nvPr/>
        </p:nvSpPr>
        <p:spPr>
          <a:xfrm>
            <a:off x="9409176" y="5093208"/>
            <a:ext cx="420624" cy="420624"/>
          </a:xfrm>
          <a:prstGeom prst="ellipse">
            <a:avLst/>
          </a:prstGeom>
          <a:solidFill>
            <a:srgbClr val="5A4030"/>
          </a:solidFill>
          <a:ln w="12700">
            <a:solidFill>
              <a:srgbClr val="5A4030">
                <a:alpha val="0"/>
              </a:srgbClr>
            </a:solidFill>
            <a:prstDash val="solid"/>
          </a:ln>
        </p:spPr>
        <p:txBody>
          <a:bodyPr/>
          <a:lstStyle/>
          <a:p>
            <a:endParaRPr/>
          </a:p>
        </p:txBody>
      </p:sp>
      <p:sp>
        <p:nvSpPr>
          <p:cNvPr id="70" name="Text 67"/>
          <p:cNvSpPr/>
          <p:nvPr/>
        </p:nvSpPr>
        <p:spPr>
          <a:xfrm>
            <a:off x="9409176" y="5193792"/>
            <a:ext cx="420624" cy="146304"/>
          </a:xfrm>
          <a:prstGeom prst="rect">
            <a:avLst/>
          </a:prstGeom>
          <a:noFill/>
          <a:ln/>
        </p:spPr>
        <p:txBody>
          <a:bodyPr wrap="square" lIns="0" tIns="0" rIns="0" bIns="0" rtlCol="0" anchor="ctr"/>
          <a:lstStyle/>
          <a:p>
            <a:pPr marL="0" indent="0" algn="ctr">
              <a:buNone/>
            </a:pPr>
            <a:r>
              <a:rPr lang="en-US" sz="920" b="1" dirty="0">
                <a:solidFill>
                  <a:srgbClr val="FFFFFF"/>
                </a:solidFill>
              </a:rPr>
              <a:t>16</a:t>
            </a:r>
            <a:endParaRPr lang="en-US" sz="920" dirty="0"/>
          </a:p>
        </p:txBody>
      </p:sp>
      <p:sp>
        <p:nvSpPr>
          <p:cNvPr id="71" name="Text 68"/>
          <p:cNvSpPr/>
          <p:nvPr/>
        </p:nvSpPr>
        <p:spPr>
          <a:xfrm>
            <a:off x="9930384" y="5065776"/>
            <a:ext cx="1673352" cy="502920"/>
          </a:xfrm>
          <a:prstGeom prst="rect">
            <a:avLst/>
          </a:prstGeom>
          <a:noFill/>
          <a:ln/>
        </p:spPr>
        <p:txBody>
          <a:bodyPr wrap="square" lIns="0" tIns="0" rIns="0" bIns="0" rtlCol="0" anchor="ctr">
            <a:normAutofit/>
          </a:bodyPr>
          <a:lstStyle/>
          <a:p>
            <a:pPr marL="0" indent="0">
              <a:buNone/>
            </a:pPr>
            <a:r>
              <a:rPr lang="en-US" sz="1020" b="1" dirty="0">
                <a:solidFill>
                  <a:srgbClr val="413D39"/>
                </a:solidFill>
              </a:rPr>
              <a:t>ICIP, research ethics + culturally safe evidence governance</a:t>
            </a:r>
            <a:endParaRPr lang="en-US" sz="1020" dirty="0"/>
          </a:p>
        </p:txBody>
      </p:sp>
      <p:sp>
        <p:nvSpPr>
          <p:cNvPr id="72" name="Shape 69"/>
          <p:cNvSpPr/>
          <p:nvPr/>
        </p:nvSpPr>
        <p:spPr>
          <a:xfrm>
            <a:off x="658368" y="5925312"/>
            <a:ext cx="10899648" cy="347472"/>
          </a:xfrm>
          <a:prstGeom prst="roundRect">
            <a:avLst>
              <a:gd name="adj" fmla="val 10526"/>
            </a:avLst>
          </a:prstGeom>
          <a:solidFill>
            <a:srgbClr val="FBEBDD"/>
          </a:solidFill>
          <a:ln w="12700">
            <a:solidFill>
              <a:srgbClr val="D35C25">
                <a:alpha val="0"/>
              </a:srgbClr>
            </a:solidFill>
            <a:prstDash val="solid"/>
          </a:ln>
        </p:spPr>
        <p:txBody>
          <a:bodyPr/>
          <a:lstStyle/>
          <a:p>
            <a:endParaRPr/>
          </a:p>
        </p:txBody>
      </p:sp>
      <p:sp>
        <p:nvSpPr>
          <p:cNvPr id="73" name="Text 70"/>
          <p:cNvSpPr/>
          <p:nvPr/>
        </p:nvSpPr>
        <p:spPr>
          <a:xfrm>
            <a:off x="859536" y="6016752"/>
            <a:ext cx="10497312" cy="155448"/>
          </a:xfrm>
          <a:prstGeom prst="rect">
            <a:avLst/>
          </a:prstGeom>
          <a:noFill/>
          <a:ln/>
        </p:spPr>
        <p:txBody>
          <a:bodyPr wrap="square" lIns="0" tIns="0" rIns="0" bIns="0" rtlCol="0" anchor="ctr">
            <a:normAutofit lnSpcReduction="10000"/>
          </a:bodyPr>
          <a:lstStyle/>
          <a:p>
            <a:pPr marL="0" indent="0" algn="ctr">
              <a:buNone/>
            </a:pPr>
            <a:r>
              <a:rPr lang="en-US" sz="1120" b="1" dirty="0">
                <a:solidFill>
                  <a:srgbClr val="3B2A20"/>
                </a:solidFill>
              </a:rPr>
              <a:t>Validation focus: Are the right packages here? Is anything bundled together that should be separate — or missing altogether?</a:t>
            </a:r>
            <a:endParaRPr lang="en-US" sz="1120" dirty="0"/>
          </a:p>
        </p:txBody>
      </p:sp>
      <p:sp>
        <p:nvSpPr>
          <p:cNvPr id="74" name="Text 71"/>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19–47</a:t>
            </a:r>
            <a:endParaRPr lang="en-US" sz="580" dirty="0"/>
          </a:p>
        </p:txBody>
      </p:sp>
      <p:sp>
        <p:nvSpPr>
          <p:cNvPr id="75" name="Text 72"/>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76" name="Text 73"/>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77" name="Text 74"/>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5</a:t>
            </a:r>
            <a:endParaRPr lang="en-US" sz="74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owst_assets/word/media/image1.jpg"/>
          <p:cNvPicPr>
            <a:picLocks noChangeAspect="1"/>
          </p:cNvPicPr>
          <p:nvPr/>
        </p:nvPicPr>
        <p:blipFill>
          <a:blip r:embed="rId3"/>
          <a:srcRect t="41386" b="41386"/>
          <a:stretch/>
        </p:blipFill>
        <p:spPr>
          <a:xfrm>
            <a:off x="0" y="0"/>
            <a:ext cx="12191695" cy="475488"/>
          </a:xfrm>
          <a:prstGeom prst="rect">
            <a:avLst/>
          </a:prstGeom>
        </p:spPr>
      </p:pic>
      <p:sp>
        <p:nvSpPr>
          <p:cNvPr id="3" name="Shape 0"/>
          <p:cNvSpPr/>
          <p:nvPr/>
        </p:nvSpPr>
        <p:spPr>
          <a:xfrm>
            <a:off x="0" y="448056"/>
            <a:ext cx="12191695" cy="27432"/>
          </a:xfrm>
          <a:prstGeom prst="rect">
            <a:avLst/>
          </a:prstGeom>
          <a:solidFill>
            <a:srgbClr val="3B2A20"/>
          </a:solidFill>
          <a:ln w="12700">
            <a:solidFill>
              <a:srgbClr val="3B2A20">
                <a:alpha val="0"/>
              </a:srgbClr>
            </a:solidFill>
            <a:prstDash val="solid"/>
          </a:ln>
        </p:spPr>
        <p:txBody>
          <a:bodyPr/>
          <a:lstStyle/>
          <a:p>
            <a:endParaRPr/>
          </a:p>
        </p:txBody>
      </p:sp>
      <p:sp>
        <p:nvSpPr>
          <p:cNvPr id="4" name="Text 1"/>
          <p:cNvSpPr/>
          <p:nvPr/>
        </p:nvSpPr>
        <p:spPr>
          <a:xfrm>
            <a:off x="621792" y="713232"/>
            <a:ext cx="10652760" cy="475488"/>
          </a:xfrm>
          <a:prstGeom prst="rect">
            <a:avLst/>
          </a:prstGeom>
          <a:noFill/>
          <a:ln/>
        </p:spPr>
        <p:txBody>
          <a:bodyPr wrap="square" lIns="0" tIns="0" rIns="0" bIns="0" rtlCol="0" anchor="ctr">
            <a:normAutofit/>
          </a:bodyPr>
          <a:lstStyle/>
          <a:p>
            <a:pPr marL="0" indent="0">
              <a:buNone/>
            </a:pPr>
            <a:r>
              <a:rPr lang="en-US" sz="2600" b="1" dirty="0">
                <a:solidFill>
                  <a:srgbClr val="3B2A20"/>
                </a:solidFill>
                <a:latin typeface="Aptos Display" pitchFamily="34" charset="0"/>
                <a:ea typeface="Aptos Display" pitchFamily="34" charset="-122"/>
                <a:cs typeface="Aptos Display" pitchFamily="34" charset="-120"/>
              </a:rPr>
              <a:t>What the draft would change for ACCOs</a:t>
            </a:r>
            <a:endParaRPr lang="en-US" sz="2600" dirty="0"/>
          </a:p>
        </p:txBody>
      </p:sp>
      <p:sp>
        <p:nvSpPr>
          <p:cNvPr id="5" name="Text 2"/>
          <p:cNvSpPr/>
          <p:nvPr/>
        </p:nvSpPr>
        <p:spPr>
          <a:xfrm>
            <a:off x="640080" y="1243584"/>
            <a:ext cx="10515600" cy="329184"/>
          </a:xfrm>
          <a:prstGeom prst="rect">
            <a:avLst/>
          </a:prstGeom>
          <a:noFill/>
          <a:ln/>
        </p:spPr>
        <p:txBody>
          <a:bodyPr wrap="square" lIns="0" tIns="0" rIns="0" bIns="0" rtlCol="0" anchor="ctr">
            <a:normAutofit/>
          </a:bodyPr>
          <a:lstStyle/>
          <a:p>
            <a:pPr marL="0" indent="0">
              <a:buNone/>
            </a:pPr>
            <a:r>
              <a:rPr lang="en-US" sz="1280" dirty="0">
                <a:solidFill>
                  <a:srgbClr val="6E6A66"/>
                </a:solidFill>
              </a:rPr>
              <a:t>Community control is translated into commissioning rules, funding expectations and partnership conditions.</a:t>
            </a:r>
            <a:endParaRPr lang="en-US" sz="1280" dirty="0"/>
          </a:p>
        </p:txBody>
      </p:sp>
      <p:sp>
        <p:nvSpPr>
          <p:cNvPr id="6" name="Shape 3"/>
          <p:cNvSpPr/>
          <p:nvPr/>
        </p:nvSpPr>
        <p:spPr>
          <a:xfrm>
            <a:off x="658368" y="1719072"/>
            <a:ext cx="1481328" cy="310896"/>
          </a:xfrm>
          <a:prstGeom prst="roundRect">
            <a:avLst>
              <a:gd name="adj" fmla="val 14706"/>
            </a:avLst>
          </a:prstGeom>
          <a:solidFill>
            <a:srgbClr val="1E637B"/>
          </a:solidFill>
          <a:ln w="12700">
            <a:solidFill>
              <a:srgbClr val="1E637B">
                <a:alpha val="0"/>
              </a:srgbClr>
            </a:solidFill>
            <a:prstDash val="solid"/>
          </a:ln>
        </p:spPr>
        <p:txBody>
          <a:bodyPr/>
          <a:lstStyle/>
          <a:p>
            <a:endParaRPr/>
          </a:p>
        </p:txBody>
      </p:sp>
      <p:sp>
        <p:nvSpPr>
          <p:cNvPr id="7" name="Text 4"/>
          <p:cNvSpPr/>
          <p:nvPr/>
        </p:nvSpPr>
        <p:spPr>
          <a:xfrm>
            <a:off x="749808" y="1787652"/>
            <a:ext cx="1298448" cy="155448"/>
          </a:xfrm>
          <a:prstGeom prst="rect">
            <a:avLst/>
          </a:prstGeom>
          <a:noFill/>
          <a:ln/>
        </p:spPr>
        <p:txBody>
          <a:bodyPr wrap="square" lIns="0" tIns="0" rIns="0" bIns="0" rtlCol="0" anchor="ctr">
            <a:normAutofit/>
          </a:bodyPr>
          <a:lstStyle/>
          <a:p>
            <a:pPr marL="0" indent="0" algn="ctr">
              <a:buNone/>
            </a:pPr>
            <a:r>
              <a:rPr lang="en-US" sz="760" b="1" dirty="0">
                <a:solidFill>
                  <a:srgbClr val="FFFFFF"/>
                </a:solidFill>
              </a:rPr>
              <a:t>DRAFT RESPONSE</a:t>
            </a:r>
            <a:endParaRPr lang="en-US" sz="760" dirty="0"/>
          </a:p>
        </p:txBody>
      </p:sp>
      <p:sp>
        <p:nvSpPr>
          <p:cNvPr id="8" name="Shape 5"/>
          <p:cNvSpPr/>
          <p:nvPr/>
        </p:nvSpPr>
        <p:spPr>
          <a:xfrm>
            <a:off x="713232" y="2084832"/>
            <a:ext cx="4983480" cy="530352"/>
          </a:xfrm>
          <a:prstGeom prst="roundRect">
            <a:avLst>
              <a:gd name="adj" fmla="val 6897"/>
            </a:avLst>
          </a:prstGeom>
          <a:solidFill>
            <a:srgbClr val="1E637B">
              <a:alpha val="10000"/>
            </a:srgbClr>
          </a:solidFill>
          <a:ln w="12700">
            <a:solidFill>
              <a:srgbClr val="1E637B">
                <a:alpha val="0"/>
              </a:srgbClr>
            </a:solidFill>
            <a:prstDash val="solid"/>
          </a:ln>
        </p:spPr>
        <p:txBody>
          <a:bodyPr/>
          <a:lstStyle/>
          <a:p>
            <a:endParaRPr/>
          </a:p>
        </p:txBody>
      </p:sp>
      <p:sp>
        <p:nvSpPr>
          <p:cNvPr id="9" name="Text 6"/>
          <p:cNvSpPr/>
          <p:nvPr/>
        </p:nvSpPr>
        <p:spPr>
          <a:xfrm>
            <a:off x="914400" y="2231136"/>
            <a:ext cx="1371600" cy="182880"/>
          </a:xfrm>
          <a:prstGeom prst="rect">
            <a:avLst/>
          </a:prstGeom>
          <a:noFill/>
          <a:ln/>
        </p:spPr>
        <p:txBody>
          <a:bodyPr wrap="square" lIns="0" tIns="0" rIns="0" bIns="0" rtlCol="0" anchor="ctr">
            <a:normAutofit lnSpcReduction="10000"/>
          </a:bodyPr>
          <a:lstStyle/>
          <a:p>
            <a:pPr marL="0" indent="0">
              <a:buNone/>
            </a:pPr>
            <a:r>
              <a:rPr lang="en-US" sz="1220" b="1" dirty="0">
                <a:solidFill>
                  <a:srgbClr val="1E637B"/>
                </a:solidFill>
              </a:rPr>
              <a:t>ACCO-first</a:t>
            </a:r>
            <a:endParaRPr lang="en-US" sz="1220" dirty="0"/>
          </a:p>
        </p:txBody>
      </p:sp>
      <p:sp>
        <p:nvSpPr>
          <p:cNvPr id="10" name="Text 7"/>
          <p:cNvSpPr/>
          <p:nvPr/>
        </p:nvSpPr>
        <p:spPr>
          <a:xfrm>
            <a:off x="2240280" y="2176272"/>
            <a:ext cx="3154680" cy="329184"/>
          </a:xfrm>
          <a:prstGeom prst="rect">
            <a:avLst/>
          </a:prstGeom>
          <a:noFill/>
          <a:ln/>
        </p:spPr>
        <p:txBody>
          <a:bodyPr wrap="square" lIns="0" tIns="0" rIns="0" bIns="0" rtlCol="0" anchor="ctr">
            <a:normAutofit/>
          </a:bodyPr>
          <a:lstStyle/>
          <a:p>
            <a:pPr marL="0" indent="0">
              <a:buNone/>
            </a:pPr>
            <a:r>
              <a:rPr lang="en-US" sz="1080" dirty="0">
                <a:solidFill>
                  <a:srgbClr val="413D39"/>
                </a:solidFill>
              </a:rPr>
              <a:t>Direct funding where an ACCO is available, willing and capable</a:t>
            </a:r>
            <a:endParaRPr lang="en-US" sz="1080" dirty="0"/>
          </a:p>
        </p:txBody>
      </p:sp>
      <p:sp>
        <p:nvSpPr>
          <p:cNvPr id="11" name="Shape 8"/>
          <p:cNvSpPr/>
          <p:nvPr/>
        </p:nvSpPr>
        <p:spPr>
          <a:xfrm>
            <a:off x="713232" y="2770632"/>
            <a:ext cx="4983480" cy="530352"/>
          </a:xfrm>
          <a:prstGeom prst="roundRect">
            <a:avLst>
              <a:gd name="adj" fmla="val 6897"/>
            </a:avLst>
          </a:prstGeom>
          <a:solidFill>
            <a:srgbClr val="6FB94E">
              <a:alpha val="10000"/>
            </a:srgbClr>
          </a:solidFill>
          <a:ln w="12700">
            <a:solidFill>
              <a:srgbClr val="6FB94E">
                <a:alpha val="0"/>
              </a:srgbClr>
            </a:solidFill>
            <a:prstDash val="solid"/>
          </a:ln>
        </p:spPr>
        <p:txBody>
          <a:bodyPr/>
          <a:lstStyle/>
          <a:p>
            <a:endParaRPr/>
          </a:p>
        </p:txBody>
      </p:sp>
      <p:sp>
        <p:nvSpPr>
          <p:cNvPr id="12" name="Text 9"/>
          <p:cNvSpPr/>
          <p:nvPr/>
        </p:nvSpPr>
        <p:spPr>
          <a:xfrm>
            <a:off x="914400" y="2916936"/>
            <a:ext cx="1371600" cy="182880"/>
          </a:xfrm>
          <a:prstGeom prst="rect">
            <a:avLst/>
          </a:prstGeom>
          <a:noFill/>
          <a:ln/>
        </p:spPr>
        <p:txBody>
          <a:bodyPr wrap="square" lIns="0" tIns="0" rIns="0" bIns="0" rtlCol="0" anchor="ctr">
            <a:normAutofit fontScale="92500"/>
          </a:bodyPr>
          <a:lstStyle/>
          <a:p>
            <a:pPr marL="0" indent="0">
              <a:buNone/>
            </a:pPr>
            <a:r>
              <a:rPr lang="en-US" sz="1220" b="1" dirty="0">
                <a:solidFill>
                  <a:srgbClr val="6FB94E"/>
                </a:solidFill>
              </a:rPr>
              <a:t>Build, do not bypass</a:t>
            </a:r>
            <a:endParaRPr lang="en-US" sz="1220" dirty="0"/>
          </a:p>
        </p:txBody>
      </p:sp>
      <p:sp>
        <p:nvSpPr>
          <p:cNvPr id="13" name="Text 10"/>
          <p:cNvSpPr/>
          <p:nvPr/>
        </p:nvSpPr>
        <p:spPr>
          <a:xfrm>
            <a:off x="2240280" y="2862072"/>
            <a:ext cx="3154680" cy="329184"/>
          </a:xfrm>
          <a:prstGeom prst="rect">
            <a:avLst/>
          </a:prstGeom>
          <a:noFill/>
          <a:ln/>
        </p:spPr>
        <p:txBody>
          <a:bodyPr wrap="square" lIns="0" tIns="0" rIns="0" bIns="0" rtlCol="0" anchor="ctr">
            <a:normAutofit/>
          </a:bodyPr>
          <a:lstStyle/>
          <a:p>
            <a:pPr marL="0" indent="0">
              <a:buNone/>
            </a:pPr>
            <a:r>
              <a:rPr lang="en-US" sz="1080" dirty="0">
                <a:solidFill>
                  <a:srgbClr val="413D39"/>
                </a:solidFill>
              </a:rPr>
              <a:t>If capability is not yet there, fund it and set a transition pathway</a:t>
            </a:r>
            <a:endParaRPr lang="en-US" sz="1080" dirty="0"/>
          </a:p>
        </p:txBody>
      </p:sp>
      <p:sp>
        <p:nvSpPr>
          <p:cNvPr id="14" name="Shape 11"/>
          <p:cNvSpPr/>
          <p:nvPr/>
        </p:nvSpPr>
        <p:spPr>
          <a:xfrm>
            <a:off x="713232" y="3456432"/>
            <a:ext cx="4983480" cy="530352"/>
          </a:xfrm>
          <a:prstGeom prst="roundRect">
            <a:avLst>
              <a:gd name="adj" fmla="val 6897"/>
            </a:avLst>
          </a:prstGeom>
          <a:solidFill>
            <a:srgbClr val="D35C25">
              <a:alpha val="10000"/>
            </a:srgbClr>
          </a:solidFill>
          <a:ln w="12700">
            <a:solidFill>
              <a:srgbClr val="D35C25">
                <a:alpha val="0"/>
              </a:srgbClr>
            </a:solidFill>
            <a:prstDash val="solid"/>
          </a:ln>
        </p:spPr>
        <p:txBody>
          <a:bodyPr/>
          <a:lstStyle/>
          <a:p>
            <a:endParaRPr/>
          </a:p>
        </p:txBody>
      </p:sp>
      <p:sp>
        <p:nvSpPr>
          <p:cNvPr id="15" name="Text 12"/>
          <p:cNvSpPr/>
          <p:nvPr/>
        </p:nvSpPr>
        <p:spPr>
          <a:xfrm>
            <a:off x="914400" y="3602736"/>
            <a:ext cx="1371600" cy="182880"/>
          </a:xfrm>
          <a:prstGeom prst="rect">
            <a:avLst/>
          </a:prstGeom>
          <a:noFill/>
          <a:ln/>
        </p:spPr>
        <p:txBody>
          <a:bodyPr wrap="square" lIns="0" tIns="0" rIns="0" bIns="0" rtlCol="0" anchor="ctr">
            <a:normAutofit fontScale="92500"/>
          </a:bodyPr>
          <a:lstStyle/>
          <a:p>
            <a:pPr marL="0" indent="0">
              <a:buNone/>
            </a:pPr>
            <a:r>
              <a:rPr lang="en-US" sz="1220" b="1" dirty="0">
                <a:solidFill>
                  <a:srgbClr val="D35C25"/>
                </a:solidFill>
              </a:rPr>
              <a:t>Long-term + flexible</a:t>
            </a:r>
            <a:endParaRPr lang="en-US" sz="1220" dirty="0"/>
          </a:p>
        </p:txBody>
      </p:sp>
      <p:sp>
        <p:nvSpPr>
          <p:cNvPr id="16" name="Text 13"/>
          <p:cNvSpPr/>
          <p:nvPr/>
        </p:nvSpPr>
        <p:spPr>
          <a:xfrm>
            <a:off x="2240280" y="3547872"/>
            <a:ext cx="3154680" cy="329184"/>
          </a:xfrm>
          <a:prstGeom prst="rect">
            <a:avLst/>
          </a:prstGeom>
          <a:noFill/>
          <a:ln/>
        </p:spPr>
        <p:txBody>
          <a:bodyPr wrap="square" lIns="0" tIns="0" rIns="0" bIns="0" rtlCol="0" anchor="ctr">
            <a:normAutofit/>
          </a:bodyPr>
          <a:lstStyle/>
          <a:p>
            <a:pPr marL="0" indent="0">
              <a:buNone/>
            </a:pPr>
            <a:r>
              <a:rPr lang="en-US" sz="1080" dirty="0">
                <a:solidFill>
                  <a:srgbClr val="413D39"/>
                </a:solidFill>
              </a:rPr>
              <a:t>Default minimum five-year funding unless shorter is justified</a:t>
            </a:r>
            <a:endParaRPr lang="en-US" sz="1080" dirty="0"/>
          </a:p>
        </p:txBody>
      </p:sp>
      <p:sp>
        <p:nvSpPr>
          <p:cNvPr id="17" name="Shape 14"/>
          <p:cNvSpPr/>
          <p:nvPr/>
        </p:nvSpPr>
        <p:spPr>
          <a:xfrm>
            <a:off x="713232" y="4142232"/>
            <a:ext cx="4983480" cy="530352"/>
          </a:xfrm>
          <a:prstGeom prst="roundRect">
            <a:avLst>
              <a:gd name="adj" fmla="val 6897"/>
            </a:avLst>
          </a:prstGeom>
          <a:solidFill>
            <a:srgbClr val="5A4030">
              <a:alpha val="10000"/>
            </a:srgbClr>
          </a:solidFill>
          <a:ln w="12700">
            <a:solidFill>
              <a:srgbClr val="5A4030">
                <a:alpha val="0"/>
              </a:srgbClr>
            </a:solidFill>
            <a:prstDash val="solid"/>
          </a:ln>
        </p:spPr>
        <p:txBody>
          <a:bodyPr/>
          <a:lstStyle/>
          <a:p>
            <a:endParaRPr/>
          </a:p>
        </p:txBody>
      </p:sp>
      <p:sp>
        <p:nvSpPr>
          <p:cNvPr id="18" name="Text 15"/>
          <p:cNvSpPr/>
          <p:nvPr/>
        </p:nvSpPr>
        <p:spPr>
          <a:xfrm>
            <a:off x="914400" y="4288536"/>
            <a:ext cx="1371600" cy="182880"/>
          </a:xfrm>
          <a:prstGeom prst="rect">
            <a:avLst/>
          </a:prstGeom>
          <a:noFill/>
          <a:ln/>
        </p:spPr>
        <p:txBody>
          <a:bodyPr wrap="square" lIns="0" tIns="0" rIns="0" bIns="0" rtlCol="0" anchor="ctr">
            <a:normAutofit lnSpcReduction="10000"/>
          </a:bodyPr>
          <a:lstStyle/>
          <a:p>
            <a:pPr marL="0" indent="0">
              <a:buNone/>
            </a:pPr>
            <a:r>
              <a:rPr lang="en-US" sz="1220" b="1" dirty="0">
                <a:solidFill>
                  <a:srgbClr val="5A4030"/>
                </a:solidFill>
              </a:rPr>
              <a:t>Full-cost</a:t>
            </a:r>
            <a:endParaRPr lang="en-US" sz="1220" dirty="0"/>
          </a:p>
        </p:txBody>
      </p:sp>
      <p:sp>
        <p:nvSpPr>
          <p:cNvPr id="19" name="Text 16"/>
          <p:cNvSpPr/>
          <p:nvPr/>
        </p:nvSpPr>
        <p:spPr>
          <a:xfrm>
            <a:off x="2240280" y="4233672"/>
            <a:ext cx="3154680" cy="329184"/>
          </a:xfrm>
          <a:prstGeom prst="rect">
            <a:avLst/>
          </a:prstGeom>
          <a:noFill/>
          <a:ln/>
        </p:spPr>
        <p:txBody>
          <a:bodyPr wrap="square" lIns="0" tIns="0" rIns="0" bIns="0" rtlCol="0" anchor="ctr">
            <a:normAutofit/>
          </a:bodyPr>
          <a:lstStyle/>
          <a:p>
            <a:pPr marL="0" indent="0">
              <a:buNone/>
            </a:pPr>
            <a:r>
              <a:rPr lang="en-US" sz="1080" dirty="0">
                <a:solidFill>
                  <a:srgbClr val="413D39"/>
                </a:solidFill>
              </a:rPr>
              <a:t>Governance, admin, workforce, supervision, data, evaluation, outreach + infrastructure</a:t>
            </a:r>
            <a:endParaRPr lang="en-US" sz="1080" dirty="0"/>
          </a:p>
        </p:txBody>
      </p:sp>
      <p:sp>
        <p:nvSpPr>
          <p:cNvPr id="20" name="Shape 17"/>
          <p:cNvSpPr/>
          <p:nvPr/>
        </p:nvSpPr>
        <p:spPr>
          <a:xfrm>
            <a:off x="713232" y="4828032"/>
            <a:ext cx="4983480" cy="530352"/>
          </a:xfrm>
          <a:prstGeom prst="roundRect">
            <a:avLst>
              <a:gd name="adj" fmla="val 6897"/>
            </a:avLst>
          </a:prstGeom>
          <a:solidFill>
            <a:srgbClr val="C94632">
              <a:alpha val="10000"/>
            </a:srgbClr>
          </a:solidFill>
          <a:ln w="12700">
            <a:solidFill>
              <a:srgbClr val="C94632">
                <a:alpha val="0"/>
              </a:srgbClr>
            </a:solidFill>
            <a:prstDash val="solid"/>
          </a:ln>
        </p:spPr>
        <p:txBody>
          <a:bodyPr/>
          <a:lstStyle/>
          <a:p>
            <a:endParaRPr/>
          </a:p>
        </p:txBody>
      </p:sp>
      <p:sp>
        <p:nvSpPr>
          <p:cNvPr id="21" name="Text 18"/>
          <p:cNvSpPr/>
          <p:nvPr/>
        </p:nvSpPr>
        <p:spPr>
          <a:xfrm>
            <a:off x="914400" y="4974336"/>
            <a:ext cx="1371600" cy="182880"/>
          </a:xfrm>
          <a:prstGeom prst="rect">
            <a:avLst/>
          </a:prstGeom>
          <a:noFill/>
          <a:ln/>
        </p:spPr>
        <p:txBody>
          <a:bodyPr wrap="square" lIns="0" tIns="0" rIns="0" bIns="0" rtlCol="0" anchor="ctr">
            <a:normAutofit lnSpcReduction="10000"/>
          </a:bodyPr>
          <a:lstStyle/>
          <a:p>
            <a:pPr marL="0" indent="0">
              <a:buNone/>
            </a:pPr>
            <a:r>
              <a:rPr lang="en-US" sz="1220" b="1" dirty="0">
                <a:solidFill>
                  <a:srgbClr val="C94632"/>
                </a:solidFill>
              </a:rPr>
              <a:t>No substitution</a:t>
            </a:r>
            <a:endParaRPr lang="en-US" sz="1220" dirty="0"/>
          </a:p>
        </p:txBody>
      </p:sp>
      <p:sp>
        <p:nvSpPr>
          <p:cNvPr id="22" name="Text 19"/>
          <p:cNvSpPr/>
          <p:nvPr/>
        </p:nvSpPr>
        <p:spPr>
          <a:xfrm>
            <a:off x="2240280" y="4919472"/>
            <a:ext cx="3154680" cy="329184"/>
          </a:xfrm>
          <a:prstGeom prst="rect">
            <a:avLst/>
          </a:prstGeom>
          <a:noFill/>
          <a:ln/>
        </p:spPr>
        <p:txBody>
          <a:bodyPr wrap="square" lIns="0" tIns="0" rIns="0" bIns="0" rtlCol="0" anchor="ctr">
            <a:normAutofit/>
          </a:bodyPr>
          <a:lstStyle/>
          <a:p>
            <a:pPr marL="0" indent="0">
              <a:buNone/>
            </a:pPr>
            <a:r>
              <a:rPr lang="en-US" sz="1080" dirty="0">
                <a:solidFill>
                  <a:srgbClr val="413D39"/>
                </a:solidFill>
              </a:rPr>
              <a:t>New investment must add to — not replace — existing service funding</a:t>
            </a:r>
            <a:endParaRPr lang="en-US" sz="1080" dirty="0"/>
          </a:p>
        </p:txBody>
      </p:sp>
      <p:sp>
        <p:nvSpPr>
          <p:cNvPr id="23" name="Shape 20"/>
          <p:cNvSpPr/>
          <p:nvPr/>
        </p:nvSpPr>
        <p:spPr>
          <a:xfrm>
            <a:off x="5989320" y="2084832"/>
            <a:ext cx="5413248" cy="3639312"/>
          </a:xfrm>
          <a:prstGeom prst="roundRect">
            <a:avLst>
              <a:gd name="adj" fmla="val 2010"/>
            </a:avLst>
          </a:prstGeom>
          <a:solidFill>
            <a:srgbClr val="FFFDF9"/>
          </a:solidFill>
          <a:ln w="10160">
            <a:solidFill>
              <a:srgbClr val="D35C25">
                <a:alpha val="70000"/>
              </a:srgbClr>
            </a:solidFill>
            <a:prstDash val="solid"/>
          </a:ln>
        </p:spPr>
        <p:txBody>
          <a:bodyPr/>
          <a:lstStyle/>
          <a:p>
            <a:endParaRPr/>
          </a:p>
        </p:txBody>
      </p:sp>
      <p:sp>
        <p:nvSpPr>
          <p:cNvPr id="24" name="Text 21"/>
          <p:cNvSpPr/>
          <p:nvPr/>
        </p:nvSpPr>
        <p:spPr>
          <a:xfrm>
            <a:off x="6291072" y="2359152"/>
            <a:ext cx="4754880" cy="329184"/>
          </a:xfrm>
          <a:prstGeom prst="rect">
            <a:avLst/>
          </a:prstGeom>
          <a:noFill/>
          <a:ln/>
        </p:spPr>
        <p:txBody>
          <a:bodyPr wrap="square" lIns="0" tIns="0" rIns="0" bIns="0" rtlCol="0" anchor="ctr">
            <a:normAutofit fontScale="92500"/>
          </a:bodyPr>
          <a:lstStyle/>
          <a:p>
            <a:pPr marL="0" indent="0">
              <a:buNone/>
            </a:pPr>
            <a:r>
              <a:rPr lang="en-US" sz="1720" b="1" dirty="0">
                <a:solidFill>
                  <a:srgbClr val="D35C25"/>
                </a:solidFill>
              </a:rPr>
              <a:t>Proposed minimum funding targets — for validation</a:t>
            </a:r>
            <a:endParaRPr lang="en-US" sz="1720" dirty="0"/>
          </a:p>
        </p:txBody>
      </p:sp>
      <p:sp>
        <p:nvSpPr>
          <p:cNvPr id="25" name="Text 22"/>
          <p:cNvSpPr/>
          <p:nvPr/>
        </p:nvSpPr>
        <p:spPr>
          <a:xfrm>
            <a:off x="6309360" y="2926080"/>
            <a:ext cx="1234440" cy="502920"/>
          </a:xfrm>
          <a:prstGeom prst="rect">
            <a:avLst/>
          </a:prstGeom>
          <a:noFill/>
          <a:ln/>
        </p:spPr>
        <p:txBody>
          <a:bodyPr wrap="square" lIns="0" tIns="0" rIns="0" bIns="0" rtlCol="0" anchor="ctr"/>
          <a:lstStyle/>
          <a:p>
            <a:pPr marL="0" indent="0">
              <a:buNone/>
            </a:pPr>
            <a:r>
              <a:rPr lang="en-US" sz="3200" b="1" dirty="0">
                <a:solidFill>
                  <a:srgbClr val="1E637B"/>
                </a:solidFill>
              </a:rPr>
              <a:t>70%</a:t>
            </a:r>
            <a:endParaRPr lang="en-US" sz="3200" dirty="0"/>
          </a:p>
        </p:txBody>
      </p:sp>
      <p:sp>
        <p:nvSpPr>
          <p:cNvPr id="26" name="Text 23"/>
          <p:cNvSpPr/>
          <p:nvPr/>
        </p:nvSpPr>
        <p:spPr>
          <a:xfrm>
            <a:off x="7479792" y="2944368"/>
            <a:ext cx="3355848" cy="512064"/>
          </a:xfrm>
          <a:prstGeom prst="rect">
            <a:avLst/>
          </a:prstGeom>
          <a:noFill/>
          <a:ln/>
        </p:spPr>
        <p:txBody>
          <a:bodyPr wrap="square" lIns="0" tIns="0" rIns="0" bIns="0" rtlCol="0" anchor="ctr">
            <a:normAutofit/>
          </a:bodyPr>
          <a:lstStyle/>
          <a:p>
            <a:pPr marL="0" indent="0">
              <a:buNone/>
            </a:pPr>
            <a:r>
              <a:rPr lang="en-US" sz="1230" dirty="0">
                <a:solidFill>
                  <a:srgbClr val="413D39"/>
                </a:solidFill>
              </a:rPr>
              <a:t>of new Our Ways funding direct to ACCOs / First Nations-led organisations by 2027</a:t>
            </a:r>
            <a:endParaRPr lang="en-US" sz="1230" dirty="0"/>
          </a:p>
        </p:txBody>
      </p:sp>
      <p:sp>
        <p:nvSpPr>
          <p:cNvPr id="27" name="Text 24"/>
          <p:cNvSpPr/>
          <p:nvPr/>
        </p:nvSpPr>
        <p:spPr>
          <a:xfrm>
            <a:off x="6309360" y="3730752"/>
            <a:ext cx="1234440" cy="502920"/>
          </a:xfrm>
          <a:prstGeom prst="rect">
            <a:avLst/>
          </a:prstGeom>
          <a:noFill/>
          <a:ln/>
        </p:spPr>
        <p:txBody>
          <a:bodyPr wrap="square" lIns="0" tIns="0" rIns="0" bIns="0" rtlCol="0" anchor="ctr"/>
          <a:lstStyle/>
          <a:p>
            <a:pPr marL="0" indent="0">
              <a:buNone/>
            </a:pPr>
            <a:r>
              <a:rPr lang="en-US" sz="3200" b="1" dirty="0">
                <a:solidFill>
                  <a:srgbClr val="D35C25"/>
                </a:solidFill>
              </a:rPr>
              <a:t>90%</a:t>
            </a:r>
            <a:endParaRPr lang="en-US" sz="3200" dirty="0"/>
          </a:p>
        </p:txBody>
      </p:sp>
      <p:sp>
        <p:nvSpPr>
          <p:cNvPr id="28" name="Text 25"/>
          <p:cNvSpPr/>
          <p:nvPr/>
        </p:nvSpPr>
        <p:spPr>
          <a:xfrm>
            <a:off x="7479792" y="3730752"/>
            <a:ext cx="3355848" cy="566928"/>
          </a:xfrm>
          <a:prstGeom prst="rect">
            <a:avLst/>
          </a:prstGeom>
          <a:noFill/>
          <a:ln/>
        </p:spPr>
        <p:txBody>
          <a:bodyPr wrap="square" lIns="0" tIns="0" rIns="0" bIns="0" rtlCol="0" anchor="ctr">
            <a:normAutofit/>
          </a:bodyPr>
          <a:lstStyle/>
          <a:p>
            <a:pPr marL="0" indent="0">
              <a:buNone/>
            </a:pPr>
            <a:r>
              <a:rPr lang="en-US" sz="1230" dirty="0">
                <a:solidFill>
                  <a:srgbClr val="413D39"/>
                </a:solidFill>
              </a:rPr>
              <a:t>by 2029, with exceptions publicly justified and linked to capability-building or transition</a:t>
            </a:r>
            <a:endParaRPr lang="en-US" sz="1230" dirty="0"/>
          </a:p>
        </p:txBody>
      </p:sp>
      <p:sp>
        <p:nvSpPr>
          <p:cNvPr id="29" name="Text 26"/>
          <p:cNvSpPr/>
          <p:nvPr/>
        </p:nvSpPr>
        <p:spPr>
          <a:xfrm>
            <a:off x="6309360" y="4590288"/>
            <a:ext cx="1234440" cy="502920"/>
          </a:xfrm>
          <a:prstGeom prst="rect">
            <a:avLst/>
          </a:prstGeom>
          <a:noFill/>
          <a:ln/>
        </p:spPr>
        <p:txBody>
          <a:bodyPr wrap="square" lIns="0" tIns="0" rIns="0" bIns="0" rtlCol="0" anchor="ctr"/>
          <a:lstStyle/>
          <a:p>
            <a:pPr marL="0" indent="0">
              <a:buNone/>
            </a:pPr>
            <a:r>
              <a:rPr lang="en-US" sz="3000" b="1" dirty="0">
                <a:solidFill>
                  <a:srgbClr val="5A4030"/>
                </a:solidFill>
              </a:rPr>
              <a:t>100%</a:t>
            </a:r>
            <a:endParaRPr lang="en-US" sz="3000" dirty="0"/>
          </a:p>
        </p:txBody>
      </p:sp>
      <p:sp>
        <p:nvSpPr>
          <p:cNvPr id="30" name="Text 27"/>
          <p:cNvSpPr/>
          <p:nvPr/>
        </p:nvSpPr>
        <p:spPr>
          <a:xfrm>
            <a:off x="7479792" y="4572000"/>
            <a:ext cx="3355848" cy="566928"/>
          </a:xfrm>
          <a:prstGeom prst="rect">
            <a:avLst/>
          </a:prstGeom>
          <a:noFill/>
          <a:ln/>
        </p:spPr>
        <p:txBody>
          <a:bodyPr wrap="square" lIns="0" tIns="0" rIns="0" bIns="0" rtlCol="0" anchor="ctr">
            <a:normAutofit/>
          </a:bodyPr>
          <a:lstStyle/>
          <a:p>
            <a:pPr marL="0" indent="0">
              <a:buNone/>
            </a:pPr>
            <a:r>
              <a:rPr lang="en-US" sz="1230" dirty="0">
                <a:solidFill>
                  <a:srgbClr val="413D39"/>
                </a:solidFill>
              </a:rPr>
              <a:t>of new mainstream funding agreements to include formal ACCO partnership requirements</a:t>
            </a:r>
            <a:endParaRPr lang="en-US" sz="1230" dirty="0"/>
          </a:p>
        </p:txBody>
      </p:sp>
      <p:sp>
        <p:nvSpPr>
          <p:cNvPr id="31" name="Text 28"/>
          <p:cNvSpPr/>
          <p:nvPr/>
        </p:nvSpPr>
        <p:spPr>
          <a:xfrm>
            <a:off x="6300216" y="5330952"/>
            <a:ext cx="4617720" cy="256032"/>
          </a:xfrm>
          <a:prstGeom prst="rect">
            <a:avLst/>
          </a:prstGeom>
          <a:noFill/>
          <a:ln/>
        </p:spPr>
        <p:txBody>
          <a:bodyPr wrap="square" lIns="0" tIns="0" rIns="0" bIns="0" rtlCol="0" anchor="ctr">
            <a:normAutofit fontScale="92500" lnSpcReduction="10000"/>
          </a:bodyPr>
          <a:lstStyle/>
          <a:p>
            <a:pPr marL="0" indent="0">
              <a:buNone/>
            </a:pPr>
            <a:r>
              <a:rPr lang="en-US" sz="940" i="1" dirty="0">
                <a:solidFill>
                  <a:srgbClr val="6E6A66"/>
                </a:solidFill>
              </a:rPr>
              <a:t>Important: these are proposed targets that the draft says must be tested and endorsed through Our Ways governance.</a:t>
            </a:r>
            <a:endParaRPr lang="en-US" sz="940" dirty="0"/>
          </a:p>
        </p:txBody>
      </p:sp>
      <p:sp>
        <p:nvSpPr>
          <p:cNvPr id="32" name="Text 29"/>
          <p:cNvSpPr/>
          <p:nvPr/>
        </p:nvSpPr>
        <p:spPr>
          <a:xfrm>
            <a:off x="8321040" y="6254496"/>
            <a:ext cx="3319272" cy="137160"/>
          </a:xfrm>
          <a:prstGeom prst="rect">
            <a:avLst/>
          </a:prstGeom>
          <a:noFill/>
          <a:ln/>
        </p:spPr>
        <p:txBody>
          <a:bodyPr wrap="square" lIns="0" tIns="0" rIns="0" bIns="0" rtlCol="0" anchor="ctr">
            <a:normAutofit/>
          </a:bodyPr>
          <a:lstStyle/>
          <a:p>
            <a:pPr marL="0" indent="0" algn="r">
              <a:buNone/>
            </a:pPr>
            <a:r>
              <a:rPr lang="en-US" sz="580" dirty="0">
                <a:solidFill>
                  <a:srgbClr val="8C8680"/>
                </a:solidFill>
              </a:rPr>
              <a:t>Source: Draft Action Plan pp. 13–16</a:t>
            </a:r>
            <a:endParaRPr lang="en-US" sz="580" dirty="0"/>
          </a:p>
        </p:txBody>
      </p:sp>
      <p:sp>
        <p:nvSpPr>
          <p:cNvPr id="33" name="Text 30"/>
          <p:cNvSpPr/>
          <p:nvPr/>
        </p:nvSpPr>
        <p:spPr>
          <a:xfrm>
            <a:off x="530352" y="6483096"/>
            <a:ext cx="4023360" cy="164592"/>
          </a:xfrm>
          <a:prstGeom prst="rect">
            <a:avLst/>
          </a:prstGeom>
          <a:noFill/>
          <a:ln/>
        </p:spPr>
        <p:txBody>
          <a:bodyPr wrap="square" lIns="0" tIns="0" rIns="0" bIns="0" rtlCol="0" anchor="ctr"/>
          <a:lstStyle/>
          <a:p>
            <a:pPr marL="0" indent="0">
              <a:buNone/>
            </a:pPr>
            <a:r>
              <a:rPr sz="740" b="1">
                <a:solidFill>
                  <a:srgbClr val="6E6A66"/>
                </a:solidFill>
              </a:rPr>
              <a:t>ACCO VALIDATION</a:t>
            </a:r>
            <a:endParaRPr lang="en-US" sz="740" dirty="0"/>
          </a:p>
        </p:txBody>
      </p:sp>
      <p:sp>
        <p:nvSpPr>
          <p:cNvPr id="34" name="Text 31"/>
          <p:cNvSpPr/>
          <p:nvPr/>
        </p:nvSpPr>
        <p:spPr>
          <a:xfrm>
            <a:off x="4617720" y="6483096"/>
            <a:ext cx="2971800" cy="164592"/>
          </a:xfrm>
          <a:prstGeom prst="rect">
            <a:avLst/>
          </a:prstGeom>
          <a:noFill/>
          <a:ln/>
        </p:spPr>
        <p:txBody>
          <a:bodyPr wrap="square" lIns="0" tIns="0" rIns="0" bIns="0" rtlCol="0" anchor="ctr"/>
          <a:lstStyle/>
          <a:p>
            <a:pPr marL="0" indent="0" algn="ctr">
              <a:buNone/>
            </a:pPr>
            <a:r>
              <a:rPr lang="en-US" sz="740" dirty="0">
                <a:solidFill>
                  <a:srgbClr val="6E6A66"/>
                </a:solidFill>
              </a:rPr>
              <a:t>Our Ways – Strong Ways – Our Voices</a:t>
            </a:r>
            <a:endParaRPr lang="en-US" sz="740" dirty="0"/>
          </a:p>
        </p:txBody>
      </p:sp>
      <p:sp>
        <p:nvSpPr>
          <p:cNvPr id="35" name="Text 32"/>
          <p:cNvSpPr/>
          <p:nvPr/>
        </p:nvSpPr>
        <p:spPr>
          <a:xfrm>
            <a:off x="11247120" y="6473952"/>
            <a:ext cx="411480" cy="164592"/>
          </a:xfrm>
          <a:prstGeom prst="rect">
            <a:avLst/>
          </a:prstGeom>
          <a:noFill/>
          <a:ln/>
        </p:spPr>
        <p:txBody>
          <a:bodyPr wrap="square" lIns="0" tIns="0" rIns="0" bIns="0" rtlCol="0" anchor="ctr"/>
          <a:lstStyle/>
          <a:p>
            <a:pPr marL="0" indent="0" algn="r">
              <a:buNone/>
            </a:pPr>
            <a:r>
              <a:rPr lang="en-US" sz="740" b="1" dirty="0">
                <a:solidFill>
                  <a:srgbClr val="6E6A66"/>
                </a:solidFill>
              </a:rPr>
              <a:t>6</a:t>
            </a:r>
            <a:endParaRPr lang="en-US" sz="74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jpg"/>
          <p:cNvPicPr>
            <a:picLocks noChangeAspect="1"/>
          </p:cNvPicPr>
          <p:nvPr/>
        </p:nvPicPr>
        <p:blipFill>
          <a:blip r:embed="rId2"/>
          <a:stretch>
            <a:fillRect/>
          </a:stretch>
        </p:blipFill>
        <p:spPr>
          <a:xfrm>
            <a:off x="0" y="0"/>
            <a:ext cx="12192000" cy="566928"/>
          </a:xfrm>
          <a:prstGeom prst="rect">
            <a:avLst/>
          </a:prstGeom>
        </p:spPr>
      </p:pic>
      <p:sp>
        <p:nvSpPr>
          <p:cNvPr id="3" name="TextBox 2"/>
          <p:cNvSpPr txBox="1"/>
          <p:nvPr/>
        </p:nvSpPr>
        <p:spPr>
          <a:xfrm>
            <a:off x="347472" y="768096"/>
            <a:ext cx="11338560" cy="384048"/>
          </a:xfrm>
          <a:prstGeom prst="rect">
            <a:avLst/>
          </a:prstGeom>
          <a:noFill/>
        </p:spPr>
        <p:txBody>
          <a:bodyPr wrap="none" lIns="36576" tIns="18288" rIns="36576" bIns="18288">
            <a:spAutoFit/>
          </a:bodyPr>
          <a:lstStyle/>
          <a:p>
            <a:pPr algn="l">
              <a:defRPr sz="2500" b="1">
                <a:solidFill>
                  <a:srgbClr val="3A2417"/>
                </a:solidFill>
                <a:latin typeface="Aptos"/>
              </a:defRPr>
            </a:pPr>
            <a:r>
              <a:t>Governance arrangements — authority, funding and delivery</a:t>
            </a:r>
          </a:p>
        </p:txBody>
      </p:sp>
      <p:sp>
        <p:nvSpPr>
          <p:cNvPr id="4" name="TextBox 3"/>
          <p:cNvSpPr txBox="1"/>
          <p:nvPr/>
        </p:nvSpPr>
        <p:spPr>
          <a:xfrm>
            <a:off x="365760" y="1170432"/>
            <a:ext cx="11064240" cy="347472"/>
          </a:xfrm>
          <a:prstGeom prst="rect">
            <a:avLst/>
          </a:prstGeom>
          <a:noFill/>
        </p:spPr>
        <p:txBody>
          <a:bodyPr wrap="none" lIns="36576" tIns="18288" rIns="36576" bIns="18288">
            <a:spAutoFit/>
          </a:bodyPr>
          <a:lstStyle/>
          <a:p>
            <a:pPr algn="l">
              <a:defRPr sz="1270" b="0">
                <a:solidFill>
                  <a:srgbClr val="675F57"/>
                </a:solidFill>
                <a:latin typeface="Aptos"/>
              </a:defRPr>
            </a:pPr>
            <a:r>
              <a:t>A proposed architecture that connects ministerial decision-making, FFA requirements and implementation oversight — with OWST embedded as Co‑Chair across all groups.</a:t>
            </a:r>
          </a:p>
        </p:txBody>
      </p:sp>
      <p:cxnSp>
        <p:nvCxnSpPr>
          <p:cNvPr id="5" name="Connector 4"/>
          <p:cNvCxnSpPr/>
          <p:nvPr/>
        </p:nvCxnSpPr>
        <p:spPr>
          <a:xfrm>
            <a:off x="6080760" y="2542032"/>
            <a:ext cx="0" cy="274320"/>
          </a:xfrm>
          <a:prstGeom prst="line">
            <a:avLst/>
          </a:prstGeom>
          <a:ln w="30480">
            <a:solidFill>
              <a:srgbClr val="C65120"/>
            </a:solidFill>
          </a:ln>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6080760" y="3767328"/>
            <a:ext cx="0" cy="329184"/>
          </a:xfrm>
          <a:prstGeom prst="line">
            <a:avLst/>
          </a:prstGeom>
          <a:ln w="30480">
            <a:solidFill>
              <a:srgbClr val="C65120"/>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flipV="1">
            <a:off x="11064240" y="3767328"/>
            <a:ext cx="0" cy="329184"/>
          </a:xfrm>
          <a:prstGeom prst="line">
            <a:avLst/>
          </a:prstGeom>
          <a:ln w="22860">
            <a:solidFill>
              <a:srgbClr val="145968"/>
            </a:solidFill>
            <a:prstDash val="dash"/>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11064240" y="2542032"/>
            <a:ext cx="0" cy="274320"/>
          </a:xfrm>
          <a:prstGeom prst="line">
            <a:avLst/>
          </a:prstGeom>
          <a:ln w="22860">
            <a:solidFill>
              <a:srgbClr val="145968"/>
            </a:solidFill>
            <a:prstDash val="dash"/>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548640" y="1627632"/>
            <a:ext cx="11064240" cy="914400"/>
          </a:xfrm>
          <a:prstGeom prst="roundRect">
            <a:avLst/>
          </a:prstGeom>
          <a:solidFill>
            <a:srgbClr val="E5F4F7"/>
          </a:solidFill>
          <a:ln w="15240">
            <a:solidFill>
              <a:srgbClr val="14596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48640" y="1627632"/>
            <a:ext cx="164592" cy="914400"/>
          </a:xfrm>
          <a:prstGeom prst="rect">
            <a:avLst/>
          </a:prstGeom>
          <a:solidFill>
            <a:srgbClr val="145968"/>
          </a:solidFill>
          <a:ln>
            <a:solidFill>
              <a:srgbClr val="14596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68680" y="1700784"/>
            <a:ext cx="10378440" cy="274320"/>
          </a:xfrm>
          <a:prstGeom prst="rect">
            <a:avLst/>
          </a:prstGeom>
          <a:noFill/>
        </p:spPr>
        <p:txBody>
          <a:bodyPr wrap="none" lIns="36576" tIns="18288" rIns="36576" bIns="18288">
            <a:spAutoFit/>
          </a:bodyPr>
          <a:lstStyle/>
          <a:p>
            <a:pPr algn="l">
              <a:defRPr sz="1800" b="1">
                <a:solidFill>
                  <a:srgbClr val="3A2417"/>
                </a:solidFill>
                <a:latin typeface="Aptos"/>
              </a:defRPr>
            </a:pPr>
            <a:r>
              <a:t>National Council</a:t>
            </a:r>
          </a:p>
        </p:txBody>
      </p:sp>
      <p:sp>
        <p:nvSpPr>
          <p:cNvPr id="12" name="TextBox 11"/>
          <p:cNvSpPr txBox="1"/>
          <p:nvPr/>
        </p:nvSpPr>
        <p:spPr>
          <a:xfrm>
            <a:off x="868680" y="2002536"/>
            <a:ext cx="10378440" cy="228600"/>
          </a:xfrm>
          <a:prstGeom prst="rect">
            <a:avLst/>
          </a:prstGeom>
          <a:noFill/>
        </p:spPr>
        <p:txBody>
          <a:bodyPr wrap="none" lIns="36576" tIns="18288" rIns="36576" bIns="18288">
            <a:spAutoFit/>
          </a:bodyPr>
          <a:lstStyle/>
          <a:p>
            <a:pPr algn="l">
              <a:defRPr sz="1150" b="0">
                <a:solidFill>
                  <a:srgbClr val="675F57"/>
                </a:solidFill>
                <a:latin typeface="Aptos"/>
              </a:defRPr>
            </a:pPr>
            <a:r>
              <a:t>Political authority and shared decision-making</a:t>
            </a:r>
          </a:p>
        </p:txBody>
      </p:sp>
      <p:sp>
        <p:nvSpPr>
          <p:cNvPr id="13" name="TextBox 12"/>
          <p:cNvSpPr txBox="1"/>
          <p:nvPr/>
        </p:nvSpPr>
        <p:spPr>
          <a:xfrm>
            <a:off x="868680" y="2267712"/>
            <a:ext cx="10378440" cy="201167"/>
          </a:xfrm>
          <a:prstGeom prst="rect">
            <a:avLst/>
          </a:prstGeom>
          <a:noFill/>
        </p:spPr>
        <p:txBody>
          <a:bodyPr wrap="none" lIns="36576" tIns="18288" rIns="36576" bIns="18288">
            <a:spAutoFit/>
          </a:bodyPr>
          <a:lstStyle/>
          <a:p>
            <a:pPr algn="l">
              <a:defRPr sz="1260" b="0">
                <a:solidFill>
                  <a:srgbClr val="3A2417"/>
                </a:solidFill>
                <a:latin typeface="Aptos"/>
              </a:defRPr>
            </a:pPr>
            <a:r>
              <a:t>all nine Social Services Ministers  •  Aboriginal and Torres Strait Islander reps from every jurisdiction  •  OWST Co‑Chair</a:t>
            </a:r>
          </a:p>
        </p:txBody>
      </p:sp>
      <p:sp>
        <p:nvSpPr>
          <p:cNvPr id="14" name="Rounded Rectangle 13"/>
          <p:cNvSpPr/>
          <p:nvPr/>
        </p:nvSpPr>
        <p:spPr>
          <a:xfrm>
            <a:off x="9582911" y="1737360"/>
            <a:ext cx="1700784" cy="292608"/>
          </a:xfrm>
          <a:prstGeom prst="roundRect">
            <a:avLst/>
          </a:prstGeom>
          <a:solidFill>
            <a:srgbClr val="145968"/>
          </a:solidFill>
          <a:ln>
            <a:solidFill>
              <a:srgbClr val="145968"/>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defRPr sz="1050" b="1">
                <a:solidFill>
                  <a:srgbClr val="FFFFFF"/>
                </a:solidFill>
                <a:latin typeface="Aptos"/>
              </a:defRPr>
            </a:pPr>
            <a:r>
              <a:t>Ministerial level</a:t>
            </a:r>
          </a:p>
        </p:txBody>
      </p:sp>
      <p:sp>
        <p:nvSpPr>
          <p:cNvPr id="15" name="Rounded Rectangle 14"/>
          <p:cNvSpPr/>
          <p:nvPr/>
        </p:nvSpPr>
        <p:spPr>
          <a:xfrm>
            <a:off x="960120" y="2816352"/>
            <a:ext cx="10241280" cy="950976"/>
          </a:xfrm>
          <a:prstGeom prst="roundRect">
            <a:avLst/>
          </a:prstGeom>
          <a:solidFill>
            <a:srgbClr val="FAEBE1"/>
          </a:solidFill>
          <a:ln w="15240">
            <a:solidFill>
              <a:srgbClr val="C6512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960120" y="2816352"/>
            <a:ext cx="164592" cy="950976"/>
          </a:xfrm>
          <a:prstGeom prst="rect">
            <a:avLst/>
          </a:prstGeom>
          <a:solidFill>
            <a:srgbClr val="C65120"/>
          </a:solidFill>
          <a:ln>
            <a:solidFill>
              <a:srgbClr val="C6512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280160" y="2889504"/>
            <a:ext cx="9555480" cy="274320"/>
          </a:xfrm>
          <a:prstGeom prst="rect">
            <a:avLst/>
          </a:prstGeom>
          <a:noFill/>
        </p:spPr>
        <p:txBody>
          <a:bodyPr wrap="none" lIns="36576" tIns="18288" rIns="36576" bIns="18288">
            <a:spAutoFit/>
          </a:bodyPr>
          <a:lstStyle/>
          <a:p>
            <a:pPr algn="l">
              <a:defRPr sz="1800" b="1">
                <a:solidFill>
                  <a:srgbClr val="3A2417"/>
                </a:solidFill>
                <a:latin typeface="Aptos"/>
              </a:defRPr>
            </a:pPr>
            <a:r>
              <a:t>Federal Funding Agreement + bilateral requirements</a:t>
            </a:r>
          </a:p>
        </p:txBody>
      </p:sp>
      <p:sp>
        <p:nvSpPr>
          <p:cNvPr id="18" name="TextBox 17"/>
          <p:cNvSpPr txBox="1"/>
          <p:nvPr/>
        </p:nvSpPr>
        <p:spPr>
          <a:xfrm>
            <a:off x="1280160" y="3191256"/>
            <a:ext cx="9555480" cy="228600"/>
          </a:xfrm>
          <a:prstGeom prst="rect">
            <a:avLst/>
          </a:prstGeom>
          <a:noFill/>
        </p:spPr>
        <p:txBody>
          <a:bodyPr wrap="none" lIns="36576" tIns="18288" rIns="36576" bIns="18288">
            <a:spAutoFit/>
          </a:bodyPr>
          <a:lstStyle/>
          <a:p>
            <a:pPr algn="l">
              <a:defRPr sz="1150" b="0">
                <a:solidFill>
                  <a:srgbClr val="675F57"/>
                </a:solidFill>
                <a:latin typeface="Aptos"/>
              </a:defRPr>
            </a:pPr>
            <a:r>
              <a:t>Make the Action Plan executable through funding, schedules and conditions</a:t>
            </a:r>
          </a:p>
        </p:txBody>
      </p:sp>
      <p:sp>
        <p:nvSpPr>
          <p:cNvPr id="19" name="TextBox 18"/>
          <p:cNvSpPr txBox="1"/>
          <p:nvPr/>
        </p:nvSpPr>
        <p:spPr>
          <a:xfrm>
            <a:off x="1280160" y="3456432"/>
            <a:ext cx="9555480" cy="237744"/>
          </a:xfrm>
          <a:prstGeom prst="rect">
            <a:avLst/>
          </a:prstGeom>
          <a:noFill/>
        </p:spPr>
        <p:txBody>
          <a:bodyPr wrap="none" lIns="36576" tIns="18288" rIns="36576" bIns="18288">
            <a:spAutoFit/>
          </a:bodyPr>
          <a:lstStyle/>
          <a:p>
            <a:pPr algn="l">
              <a:defRPr sz="1260" b="0">
                <a:solidFill>
                  <a:srgbClr val="3A2417"/>
                </a:solidFill>
                <a:latin typeface="Aptos"/>
              </a:defRPr>
            </a:pPr>
            <a:r>
              <a:t>jurisdictional implementation schedules  •  ACCO‑first commissioning rules  •  public reporting, data, ICIP and corrective action clauses</a:t>
            </a:r>
          </a:p>
        </p:txBody>
      </p:sp>
      <p:sp>
        <p:nvSpPr>
          <p:cNvPr id="20" name="Rounded Rectangle 19"/>
          <p:cNvSpPr/>
          <p:nvPr/>
        </p:nvSpPr>
        <p:spPr>
          <a:xfrm>
            <a:off x="9171432" y="2926080"/>
            <a:ext cx="1700784" cy="292608"/>
          </a:xfrm>
          <a:prstGeom prst="roundRect">
            <a:avLst/>
          </a:prstGeom>
          <a:solidFill>
            <a:srgbClr val="C65120"/>
          </a:solidFill>
          <a:ln>
            <a:solidFill>
              <a:srgbClr val="C65120"/>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defRPr sz="1050" b="1">
                <a:solidFill>
                  <a:srgbClr val="FFFFFF"/>
                </a:solidFill>
                <a:latin typeface="Aptos"/>
              </a:defRPr>
            </a:pPr>
            <a:r>
              <a:t>Binding requirements</a:t>
            </a:r>
          </a:p>
        </p:txBody>
      </p:sp>
      <p:sp>
        <p:nvSpPr>
          <p:cNvPr id="21" name="Rounded Rectangle 20"/>
          <p:cNvSpPr/>
          <p:nvPr/>
        </p:nvSpPr>
        <p:spPr>
          <a:xfrm>
            <a:off x="548640" y="4096512"/>
            <a:ext cx="11064240" cy="1024128"/>
          </a:xfrm>
          <a:prstGeom prst="roundRect">
            <a:avLst/>
          </a:prstGeom>
          <a:solidFill>
            <a:srgbClr val="EBF7E8"/>
          </a:solidFill>
          <a:ln w="15240">
            <a:solidFill>
              <a:srgbClr val="58A64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548640" y="4096512"/>
            <a:ext cx="164592" cy="1024128"/>
          </a:xfrm>
          <a:prstGeom prst="rect">
            <a:avLst/>
          </a:prstGeom>
          <a:solidFill>
            <a:srgbClr val="58A648"/>
          </a:solidFill>
          <a:ln>
            <a:solidFill>
              <a:srgbClr val="58A6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68680" y="4169664"/>
            <a:ext cx="10378440" cy="274320"/>
          </a:xfrm>
          <a:prstGeom prst="rect">
            <a:avLst/>
          </a:prstGeom>
          <a:noFill/>
        </p:spPr>
        <p:txBody>
          <a:bodyPr wrap="none" lIns="36576" tIns="18288" rIns="36576" bIns="18288">
            <a:spAutoFit/>
          </a:bodyPr>
          <a:lstStyle/>
          <a:p>
            <a:pPr algn="l">
              <a:defRPr sz="1800" b="1">
                <a:solidFill>
                  <a:srgbClr val="3A2417"/>
                </a:solidFill>
                <a:latin typeface="Aptos"/>
              </a:defRPr>
            </a:pPr>
            <a:r>
              <a:t>Partnership Working Group</a:t>
            </a:r>
          </a:p>
        </p:txBody>
      </p:sp>
      <p:sp>
        <p:nvSpPr>
          <p:cNvPr id="24" name="TextBox 23"/>
          <p:cNvSpPr txBox="1"/>
          <p:nvPr/>
        </p:nvSpPr>
        <p:spPr>
          <a:xfrm>
            <a:off x="868680" y="4471416"/>
            <a:ext cx="10378440" cy="228600"/>
          </a:xfrm>
          <a:prstGeom prst="rect">
            <a:avLst/>
          </a:prstGeom>
          <a:noFill/>
        </p:spPr>
        <p:txBody>
          <a:bodyPr wrap="none" lIns="36576" tIns="18288" rIns="36576" bIns="18288">
            <a:spAutoFit/>
          </a:bodyPr>
          <a:lstStyle/>
          <a:p>
            <a:pPr algn="l">
              <a:defRPr sz="1150" b="0">
                <a:solidFill>
                  <a:srgbClr val="675F57"/>
                </a:solidFill>
                <a:latin typeface="Aptos"/>
              </a:defRPr>
            </a:pPr>
            <a:r>
              <a:t>Delivery coordination, risk management and escalation to the National Council</a:t>
            </a:r>
          </a:p>
        </p:txBody>
      </p:sp>
      <p:sp>
        <p:nvSpPr>
          <p:cNvPr id="25" name="TextBox 24"/>
          <p:cNvSpPr txBox="1"/>
          <p:nvPr/>
        </p:nvSpPr>
        <p:spPr>
          <a:xfrm>
            <a:off x="868680" y="4736592"/>
            <a:ext cx="10378440" cy="310896"/>
          </a:xfrm>
          <a:prstGeom prst="rect">
            <a:avLst/>
          </a:prstGeom>
          <a:noFill/>
        </p:spPr>
        <p:txBody>
          <a:bodyPr wrap="none" lIns="36576" tIns="18288" rIns="36576" bIns="18288">
            <a:spAutoFit/>
          </a:bodyPr>
          <a:lstStyle/>
          <a:p>
            <a:pPr algn="l">
              <a:defRPr sz="1260" b="0">
                <a:solidFill>
                  <a:srgbClr val="3A2417"/>
                </a:solidFill>
                <a:latin typeface="Aptos"/>
              </a:defRPr>
            </a:pPr>
            <a:r>
              <a:t>SES 3 level representation from all governments  •  1–2 Aboriginal and Torres Strait Islander reps from every jurisdiction  •  OWST Co‑Chair</a:t>
            </a:r>
          </a:p>
        </p:txBody>
      </p:sp>
      <p:sp>
        <p:nvSpPr>
          <p:cNvPr id="26" name="Rounded Rectangle 25"/>
          <p:cNvSpPr/>
          <p:nvPr/>
        </p:nvSpPr>
        <p:spPr>
          <a:xfrm>
            <a:off x="9582911" y="4206240"/>
            <a:ext cx="1700784" cy="292608"/>
          </a:xfrm>
          <a:prstGeom prst="roundRect">
            <a:avLst/>
          </a:prstGeom>
          <a:solidFill>
            <a:srgbClr val="58A648"/>
          </a:solidFill>
          <a:ln>
            <a:solidFill>
              <a:srgbClr val="58A648"/>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defRPr sz="1050" b="1">
                <a:solidFill>
                  <a:srgbClr val="FFFFFF"/>
                </a:solidFill>
                <a:latin typeface="Aptos"/>
              </a:defRPr>
            </a:pPr>
            <a:r>
              <a:t>Delivery level</a:t>
            </a:r>
          </a:p>
        </p:txBody>
      </p:sp>
      <p:sp>
        <p:nvSpPr>
          <p:cNvPr id="30" name="TextBox 29"/>
          <p:cNvSpPr txBox="1"/>
          <p:nvPr/>
        </p:nvSpPr>
        <p:spPr>
          <a:xfrm>
            <a:off x="365760" y="6565392"/>
            <a:ext cx="3931920" cy="146304"/>
          </a:xfrm>
          <a:prstGeom prst="rect">
            <a:avLst/>
          </a:prstGeom>
          <a:noFill/>
        </p:spPr>
        <p:txBody>
          <a:bodyPr wrap="none" lIns="36576" tIns="18288" rIns="36576" bIns="18288">
            <a:spAutoFit/>
          </a:bodyPr>
          <a:lstStyle/>
          <a:p>
            <a:pPr algn="l">
              <a:defRPr sz="650" b="0">
                <a:solidFill>
                  <a:srgbClr val="675F57"/>
                </a:solidFill>
                <a:latin typeface="Aptos"/>
              </a:defRPr>
            </a:pPr>
            <a:r>
              <a:t>ACCO validation | Governance arrangements</a:t>
            </a:r>
          </a:p>
        </p:txBody>
      </p:sp>
      <p:sp>
        <p:nvSpPr>
          <p:cNvPr id="31" name="TextBox 30"/>
          <p:cNvSpPr txBox="1"/>
          <p:nvPr/>
        </p:nvSpPr>
        <p:spPr>
          <a:xfrm>
            <a:off x="7818120" y="6565392"/>
            <a:ext cx="4023360" cy="146304"/>
          </a:xfrm>
          <a:prstGeom prst="rect">
            <a:avLst/>
          </a:prstGeom>
          <a:noFill/>
        </p:spPr>
        <p:txBody>
          <a:bodyPr wrap="none" lIns="36576" tIns="18288" rIns="36576" bIns="18288">
            <a:spAutoFit/>
          </a:bodyPr>
          <a:lstStyle/>
          <a:p>
            <a:pPr algn="r">
              <a:defRPr sz="650" b="0">
                <a:solidFill>
                  <a:srgbClr val="675F57"/>
                </a:solidFill>
                <a:latin typeface="Aptos"/>
              </a:defRPr>
            </a:pPr>
            <a:r>
              <a:t>Our Ways – Strong Ways – Our Voices</a:t>
            </a:r>
          </a:p>
        </p:txBody>
      </p:sp>
      <p:pic>
        <p:nvPicPr>
          <p:cNvPr id="32" name="Picture 31" descr="image.jpeg"/>
          <p:cNvPicPr>
            <a:picLocks noChangeAspect="1"/>
          </p:cNvPicPr>
          <p:nvPr/>
        </p:nvPicPr>
        <p:blipFill>
          <a:blip r:embed="rId3"/>
          <a:stretch>
            <a:fillRect/>
          </a:stretch>
        </p:blipFill>
        <p:spPr>
          <a:xfrm>
            <a:off x="11521440" y="6126480"/>
            <a:ext cx="365760" cy="38404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60E524D7E0BF4BB6784026FCA11DC6" ma:contentTypeVersion="12" ma:contentTypeDescription="Create a new document." ma:contentTypeScope="" ma:versionID="ff148330d1786f54ac502c44797b3a52">
  <xsd:schema xmlns:xsd="http://www.w3.org/2001/XMLSchema" xmlns:xs="http://www.w3.org/2001/XMLSchema" xmlns:p="http://schemas.microsoft.com/office/2006/metadata/properties" xmlns:ns2="cda5a9e3-4c65-47ee-a45c-64c56c3bfb72" xmlns:ns3="15104e4a-19bb-4e16-84a7-a0bc9ac0741f" targetNamespace="http://schemas.microsoft.com/office/2006/metadata/properties" ma:root="true" ma:fieldsID="0ae3991046bc4bf880e0dca4ec116385" ns2:_="" ns3:_="">
    <xsd:import namespace="cda5a9e3-4c65-47ee-a45c-64c56c3bfb72"/>
    <xsd:import namespace="15104e4a-19bb-4e16-84a7-a0bc9ac0741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a5a9e3-4c65-47ee-a45c-64c56c3bfb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889b0b-30dd-4e24-9bc9-dba5536650a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104e4a-19bb-4e16-84a7-a0bc9ac074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f6a7263-f0ab-4b3d-8be1-e3f4b50a762e}" ma:internalName="TaxCatchAll" ma:showField="CatchAllData" ma:web="15104e4a-19bb-4e16-84a7-a0bc9ac074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da5a9e3-4c65-47ee-a45c-64c56c3bfb72">
      <Terms xmlns="http://schemas.microsoft.com/office/infopath/2007/PartnerControls"/>
    </lcf76f155ced4ddcb4097134ff3c332f>
    <TaxCatchAll xmlns="15104e4a-19bb-4e16-84a7-a0bc9ac0741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70DF37-F677-4521-A44D-BA4ED8076D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a5a9e3-4c65-47ee-a45c-64c56c3bfb72"/>
    <ds:schemaRef ds:uri="15104e4a-19bb-4e16-84a7-a0bc9ac074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D566A4-15CE-4ABC-8835-8D3628E8AA4E}">
  <ds:schemaRefs>
    <ds:schemaRef ds:uri="http://schemas.microsoft.com/office/2006/metadata/properties"/>
    <ds:schemaRef ds:uri="http://schemas.microsoft.com/office/infopath/2007/PartnerControls"/>
    <ds:schemaRef ds:uri="cda5a9e3-4c65-47ee-a45c-64c56c3bfb72"/>
    <ds:schemaRef ds:uri="15104e4a-19bb-4e16-84a7-a0bc9ac0741f"/>
  </ds:schemaRefs>
</ds:datastoreItem>
</file>

<file path=customXml/itemProps3.xml><?xml version="1.0" encoding="utf-8"?>
<ds:datastoreItem xmlns:ds="http://schemas.openxmlformats.org/officeDocument/2006/customXml" ds:itemID="{AC6E13CF-CEB1-44BB-A7E3-24585041CC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TotalTime>
  <Words>2788</Words>
  <Application>Microsoft Office PowerPoint</Application>
  <PresentationFormat>Widescreen</PresentationFormat>
  <Paragraphs>341</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Zachariah Matysek</dc:creator>
  <cp:lastModifiedBy>Suzanne O'Neill</cp:lastModifiedBy>
  <cp:revision>5</cp:revision>
  <dcterms:created xsi:type="dcterms:W3CDTF">2026-08-21T02:09:13Z</dcterms:created>
  <dcterms:modified xsi:type="dcterms:W3CDTF">2026-08-26T23:30:25Z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0x0101008660E524D7E0BF4BB6784026FCA11DC6</vt:lpwstr>
  </property>
  <property fmtid="{D5CDD505-2E9C-101B-9397-08002B2CF9AE}" pid="3" name="MediaServiceImageTags">
    <vt:lpwstr/>
  </property>
</Properties>
</file>